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wmv" ContentType="video/x-ms-wmv"/>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theme/themeOverride6.xml" ContentType="application/vnd.openxmlformats-officedocument.themeOverride+xml"/>
  <Override PartName="/ppt/charts/chart7.xml" ContentType="application/vnd.openxmlformats-officedocument.drawingml.chart+xml"/>
  <Override PartName="/ppt/theme/themeOverride7.xml" ContentType="application/vnd.openxmlformats-officedocument.themeOverride+xml"/>
  <Override PartName="/ppt/drawings/drawing2.xml" ContentType="application/vnd.openxmlformats-officedocument.drawingml.chartshapes+xml"/>
  <Override PartName="/ppt/charts/chart8.xml" ContentType="application/vnd.openxmlformats-officedocument.drawingml.chart+xml"/>
  <Override PartName="/ppt/theme/themeOverride8.xml" ContentType="application/vnd.openxmlformats-officedocument.themeOverride+xml"/>
  <Override PartName="/ppt/notesSlides/notesSlide2.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notesSlides/notesSlide3.xml" ContentType="application/vnd.openxmlformats-officedocument.presentationml.notesSlide+xml"/>
  <Override PartName="/ppt/charts/chart11.xml" ContentType="application/vnd.openxmlformats-officedocument.drawingml.chart+xml"/>
  <Override PartName="/ppt/theme/themeOverride9.xml" ContentType="application/vnd.openxmlformats-officedocument.themeOverride+xml"/>
  <Override PartName="/ppt/notesSlides/notesSlide4.xml" ContentType="application/vnd.openxmlformats-officedocument.presentationml.notesSlide+xml"/>
  <Override PartName="/ppt/charts/chart12.xml" ContentType="application/vnd.openxmlformats-officedocument.drawingml.chart+xml"/>
  <Override PartName="/ppt/theme/themeOverride10.xml" ContentType="application/vnd.openxmlformats-officedocument.themeOverride+xml"/>
  <Override PartName="/ppt/notesSlides/notesSlide5.xml" ContentType="application/vnd.openxmlformats-officedocument.presentationml.notesSlide+xml"/>
  <Override PartName="/ppt/charts/chart13.xml" ContentType="application/vnd.openxmlformats-officedocument.drawingml.chart+xml"/>
  <Override PartName="/ppt/theme/themeOverride11.xml" ContentType="application/vnd.openxmlformats-officedocument.themeOverride+xml"/>
  <Override PartName="/ppt/notesSlides/notesSlide6.xml" ContentType="application/vnd.openxmlformats-officedocument.presentationml.notesSlide+xml"/>
  <Override PartName="/ppt/charts/chart14.xml" ContentType="application/vnd.openxmlformats-officedocument.drawingml.chart+xml"/>
  <Override PartName="/ppt/theme/themeOverride12.xml" ContentType="application/vnd.openxmlformats-officedocument.themeOverride+xml"/>
  <Override PartName="/ppt/notesSlides/notesSlide7.xml" ContentType="application/vnd.openxmlformats-officedocument.presentationml.notesSlide+xml"/>
  <Override PartName="/ppt/charts/chart15.xml" ContentType="application/vnd.openxmlformats-officedocument.drawingml.chart+xml"/>
  <Override PartName="/ppt/theme/themeOverride13.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83"/>
  </p:notesMasterIdLst>
  <p:sldIdLst>
    <p:sldId id="256" r:id="rId3"/>
    <p:sldId id="269" r:id="rId4"/>
    <p:sldId id="518" r:id="rId5"/>
    <p:sldId id="270" r:id="rId6"/>
    <p:sldId id="271" r:id="rId7"/>
    <p:sldId id="317" r:id="rId8"/>
    <p:sldId id="286" r:id="rId9"/>
    <p:sldId id="509" r:id="rId10"/>
    <p:sldId id="510" r:id="rId11"/>
    <p:sldId id="511" r:id="rId12"/>
    <p:sldId id="512" r:id="rId13"/>
    <p:sldId id="513" r:id="rId14"/>
    <p:sldId id="514" r:id="rId15"/>
    <p:sldId id="515" r:id="rId16"/>
    <p:sldId id="516" r:id="rId17"/>
    <p:sldId id="517" r:id="rId18"/>
    <p:sldId id="487" r:id="rId19"/>
    <p:sldId id="488" r:id="rId20"/>
    <p:sldId id="489" r:id="rId21"/>
    <p:sldId id="490" r:id="rId22"/>
    <p:sldId id="491" r:id="rId23"/>
    <p:sldId id="492" r:id="rId24"/>
    <p:sldId id="493" r:id="rId25"/>
    <p:sldId id="494" r:id="rId26"/>
    <p:sldId id="522" r:id="rId27"/>
    <p:sldId id="523" r:id="rId28"/>
    <p:sldId id="524" r:id="rId29"/>
    <p:sldId id="502" r:id="rId30"/>
    <p:sldId id="503" r:id="rId31"/>
    <p:sldId id="504" r:id="rId32"/>
    <p:sldId id="505" r:id="rId33"/>
    <p:sldId id="506" r:id="rId34"/>
    <p:sldId id="507" r:id="rId35"/>
    <p:sldId id="508" r:id="rId36"/>
    <p:sldId id="293" r:id="rId37"/>
    <p:sldId id="456" r:id="rId38"/>
    <p:sldId id="519" r:id="rId39"/>
    <p:sldId id="471" r:id="rId40"/>
    <p:sldId id="472" r:id="rId41"/>
    <p:sldId id="473" r:id="rId42"/>
    <p:sldId id="474" r:id="rId43"/>
    <p:sldId id="475" r:id="rId44"/>
    <p:sldId id="476" r:id="rId45"/>
    <p:sldId id="477" r:id="rId46"/>
    <p:sldId id="478" r:id="rId47"/>
    <p:sldId id="479" r:id="rId48"/>
    <p:sldId id="480" r:id="rId49"/>
    <p:sldId id="481" r:id="rId50"/>
    <p:sldId id="482" r:id="rId51"/>
    <p:sldId id="457" r:id="rId52"/>
    <p:sldId id="520" r:id="rId53"/>
    <p:sldId id="468" r:id="rId54"/>
    <p:sldId id="525" r:id="rId55"/>
    <p:sldId id="526" r:id="rId56"/>
    <p:sldId id="486" r:id="rId57"/>
    <p:sldId id="483" r:id="rId58"/>
    <p:sldId id="458" r:id="rId59"/>
    <p:sldId id="521" r:id="rId60"/>
    <p:sldId id="527" r:id="rId61"/>
    <p:sldId id="528" r:id="rId62"/>
    <p:sldId id="529" r:id="rId63"/>
    <p:sldId id="530" r:id="rId64"/>
    <p:sldId id="531" r:id="rId65"/>
    <p:sldId id="532" r:id="rId66"/>
    <p:sldId id="533" r:id="rId67"/>
    <p:sldId id="534" r:id="rId68"/>
    <p:sldId id="535" r:id="rId69"/>
    <p:sldId id="446" r:id="rId70"/>
    <p:sldId id="455" r:id="rId71"/>
    <p:sldId id="495" r:id="rId72"/>
    <p:sldId id="496" r:id="rId73"/>
    <p:sldId id="497" r:id="rId74"/>
    <p:sldId id="498" r:id="rId75"/>
    <p:sldId id="499" r:id="rId76"/>
    <p:sldId id="500" r:id="rId77"/>
    <p:sldId id="501" r:id="rId78"/>
    <p:sldId id="321" r:id="rId79"/>
    <p:sldId id="322" r:id="rId80"/>
    <p:sldId id="324" r:id="rId81"/>
    <p:sldId id="327" r:id="rId8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DAAEFF1-9DBF-42D1-898E-DF2190A53705}">
          <p14:sldIdLst>
            <p14:sldId id="256"/>
            <p14:sldId id="269"/>
            <p14:sldId id="518"/>
            <p14:sldId id="270"/>
            <p14:sldId id="271"/>
            <p14:sldId id="317"/>
            <p14:sldId id="286"/>
            <p14:sldId id="509"/>
            <p14:sldId id="510"/>
            <p14:sldId id="511"/>
            <p14:sldId id="512"/>
            <p14:sldId id="513"/>
            <p14:sldId id="514"/>
            <p14:sldId id="515"/>
            <p14:sldId id="516"/>
            <p14:sldId id="517"/>
            <p14:sldId id="487"/>
            <p14:sldId id="488"/>
            <p14:sldId id="489"/>
            <p14:sldId id="490"/>
            <p14:sldId id="491"/>
            <p14:sldId id="492"/>
            <p14:sldId id="493"/>
            <p14:sldId id="494"/>
            <p14:sldId id="522"/>
            <p14:sldId id="523"/>
            <p14:sldId id="524"/>
            <p14:sldId id="502"/>
            <p14:sldId id="503"/>
            <p14:sldId id="504"/>
            <p14:sldId id="505"/>
            <p14:sldId id="506"/>
            <p14:sldId id="507"/>
            <p14:sldId id="508"/>
            <p14:sldId id="293"/>
            <p14:sldId id="456"/>
            <p14:sldId id="519"/>
            <p14:sldId id="471"/>
            <p14:sldId id="472"/>
            <p14:sldId id="473"/>
            <p14:sldId id="474"/>
            <p14:sldId id="475"/>
            <p14:sldId id="476"/>
            <p14:sldId id="477"/>
            <p14:sldId id="478"/>
            <p14:sldId id="479"/>
            <p14:sldId id="480"/>
            <p14:sldId id="481"/>
            <p14:sldId id="482"/>
            <p14:sldId id="457"/>
            <p14:sldId id="520"/>
            <p14:sldId id="468"/>
            <p14:sldId id="525"/>
            <p14:sldId id="526"/>
            <p14:sldId id="486"/>
          </p14:sldIdLst>
        </p14:section>
        <p14:section name="Untitled Section" id="{4FAE3EAF-301E-4F35-B54E-C99811822A9A}">
          <p14:sldIdLst>
            <p14:sldId id="483"/>
            <p14:sldId id="458"/>
            <p14:sldId id="521"/>
            <p14:sldId id="527"/>
            <p14:sldId id="528"/>
            <p14:sldId id="529"/>
            <p14:sldId id="530"/>
            <p14:sldId id="531"/>
            <p14:sldId id="532"/>
            <p14:sldId id="533"/>
            <p14:sldId id="534"/>
            <p14:sldId id="535"/>
            <p14:sldId id="446"/>
            <p14:sldId id="455"/>
            <p14:sldId id="495"/>
            <p14:sldId id="496"/>
            <p14:sldId id="497"/>
            <p14:sldId id="498"/>
            <p14:sldId id="499"/>
            <p14:sldId id="500"/>
            <p14:sldId id="501"/>
            <p14:sldId id="321"/>
            <p14:sldId id="322"/>
            <p14:sldId id="324"/>
            <p14:sldId id="32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66" d="100"/>
          <a:sy n="66" d="100"/>
        </p:scale>
        <p:origin x="-1692" y="-666"/>
      </p:cViewPr>
      <p:guideLst>
        <p:guide orient="horz" pos="2160"/>
        <p:guide pos="2880"/>
        <p:guide pos="144"/>
        <p:guide pos="5616"/>
      </p:guideLst>
    </p:cSldViewPr>
  </p:slideViewPr>
  <p:notesTextViewPr>
    <p:cViewPr>
      <p:scale>
        <a:sx n="1" d="1"/>
        <a:sy n="1" d="1"/>
      </p:scale>
      <p:origin x="0" y="0"/>
    </p:cViewPr>
  </p:notesTextViewPr>
  <p:sorterViewPr>
    <p:cViewPr>
      <p:scale>
        <a:sx n="60" d="100"/>
        <a:sy n="60" d="100"/>
      </p:scale>
      <p:origin x="0" y="0"/>
    </p:cViewPr>
  </p:sorterViewPr>
  <p:notesViewPr>
    <p:cSldViewPr showGuides="1">
      <p:cViewPr varScale="1">
        <p:scale>
          <a:sx n="67" d="100"/>
          <a:sy n="67" d="100"/>
        </p:scale>
        <p:origin x="-327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1" Type="http://schemas.openxmlformats.org/officeDocument/2006/relationships/oleObject" Target="file:///C:\Users\e%20D's\Desktop\Chlorophyll%20Data.xlsx" TargetMode="External"/></Relationships>
</file>

<file path=ppt/charts/_rels/chart11.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9.xml"/></Relationships>
</file>

<file path=ppt/charts/_rels/chart12.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10.xml"/></Relationships>
</file>

<file path=ppt/charts/_rels/chart13.xml.rels><?xml version="1.0" encoding="UTF-8" standalone="yes"?>
<Relationships xmlns="http://schemas.openxmlformats.org/package/2006/relationships"><Relationship Id="rId2" Type="http://schemas.openxmlformats.org/officeDocument/2006/relationships/oleObject" Target="../embeddings/oleObject5.bin"/><Relationship Id="rId1" Type="http://schemas.openxmlformats.org/officeDocument/2006/relationships/themeOverride" Target="../theme/themeOverride11.xml"/></Relationships>
</file>

<file path=ppt/charts/_rels/chart14.xml.rels><?xml version="1.0" encoding="UTF-8" standalone="yes"?>
<Relationships xmlns="http://schemas.openxmlformats.org/package/2006/relationships"><Relationship Id="rId2" Type="http://schemas.openxmlformats.org/officeDocument/2006/relationships/oleObject" Target="../embeddings/oleObject6.bin"/><Relationship Id="rId1" Type="http://schemas.openxmlformats.org/officeDocument/2006/relationships/themeOverride" Target="../theme/themeOverride12.xml"/></Relationships>
</file>

<file path=ppt/charts/_rels/chart15.xml.rels><?xml version="1.0" encoding="UTF-8" standalone="yes"?>
<Relationships xmlns="http://schemas.openxmlformats.org/package/2006/relationships"><Relationship Id="rId2" Type="http://schemas.openxmlformats.org/officeDocument/2006/relationships/oleObject" Target="../embeddings/oleObject7.bin"/><Relationship Id="rId1" Type="http://schemas.openxmlformats.org/officeDocument/2006/relationships/themeOverride" Target="../theme/themeOverride13.xml"/></Relationships>
</file>

<file path=ppt/charts/_rels/chart2.xml.rels><?xml version="1.0" encoding="UTF-8" standalone="yes"?>
<Relationships xmlns="http://schemas.openxmlformats.org/package/2006/relationships"><Relationship Id="rId2" Type="http://schemas.openxmlformats.org/officeDocument/2006/relationships/oleObject" Target="file:///C:\Users\rbagby\AppData\Local\Temp\pH%20charts.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Users\rbagby\AppData\Local\Temp\Marsh%20DO.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file:///C:\Users\rbagby\AppData\Local\Temp\pH%20charts.xlsx"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C:\Users\rbagby\AppData\Local\Temp\Long%20Island%20DO.xlsx" TargetMode="External"/><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1" Type="http://schemas.openxmlformats.org/officeDocument/2006/relationships/oleObject" Target="file:///C:\Users\e%20D's\Desktop\Chlorophyll%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Marsh Creek: Conductivity</a:t>
            </a:r>
          </a:p>
        </c:rich>
      </c:tx>
      <c:layout/>
      <c:overlay val="0"/>
    </c:title>
    <c:autoTitleDeleted val="0"/>
    <c:plotArea>
      <c:layout>
        <c:manualLayout>
          <c:layoutTarget val="inner"/>
          <c:xMode val="edge"/>
          <c:yMode val="edge"/>
          <c:x val="0.1186754955123"/>
          <c:y val="0.19077246779433699"/>
          <c:w val="0.76600095038881699"/>
          <c:h val="0.71220058907427497"/>
        </c:manualLayout>
      </c:layout>
      <c:barChart>
        <c:barDir val="col"/>
        <c:grouping val="clustered"/>
        <c:varyColors val="0"/>
        <c:ser>
          <c:idx val="0"/>
          <c:order val="0"/>
          <c:tx>
            <c:v>Average Conductivity</c:v>
          </c:tx>
          <c:invertIfNegative val="0"/>
          <c:val>
            <c:numRef>
              <c:f>Sheet1!$B$2:$B$7</c:f>
              <c:numCache>
                <c:formatCode>General</c:formatCode>
                <c:ptCount val="6"/>
                <c:pt idx="0">
                  <c:v>95</c:v>
                </c:pt>
                <c:pt idx="1">
                  <c:v>88.15</c:v>
                </c:pt>
                <c:pt idx="2">
                  <c:v>40</c:v>
                </c:pt>
                <c:pt idx="3">
                  <c:v>110</c:v>
                </c:pt>
                <c:pt idx="4">
                  <c:v>100</c:v>
                </c:pt>
                <c:pt idx="5">
                  <c:v>100</c:v>
                </c:pt>
              </c:numCache>
            </c:numRef>
          </c:val>
        </c:ser>
        <c:dLbls>
          <c:showLegendKey val="0"/>
          <c:showVal val="0"/>
          <c:showCatName val="0"/>
          <c:showSerName val="0"/>
          <c:showPercent val="0"/>
          <c:showBubbleSize val="0"/>
        </c:dLbls>
        <c:gapWidth val="150"/>
        <c:axId val="80783232"/>
        <c:axId val="80801792"/>
      </c:barChart>
      <c:catAx>
        <c:axId val="80783232"/>
        <c:scaling>
          <c:orientation val="minMax"/>
        </c:scaling>
        <c:delete val="0"/>
        <c:axPos val="b"/>
        <c:title>
          <c:tx>
            <c:rich>
              <a:bodyPr/>
              <a:lstStyle/>
              <a:p>
                <a:pPr>
                  <a:defRPr/>
                </a:pPr>
                <a:r>
                  <a:rPr lang="en-US"/>
                  <a:t>Sample</a:t>
                </a:r>
                <a:r>
                  <a:rPr lang="en-US" baseline="0"/>
                  <a:t> Site</a:t>
                </a:r>
                <a:endParaRPr lang="en-US"/>
              </a:p>
            </c:rich>
          </c:tx>
          <c:layout/>
          <c:overlay val="0"/>
        </c:title>
        <c:majorTickMark val="out"/>
        <c:minorTickMark val="none"/>
        <c:tickLblPos val="nextTo"/>
        <c:crossAx val="80801792"/>
        <c:crosses val="autoZero"/>
        <c:auto val="0"/>
        <c:lblAlgn val="ctr"/>
        <c:lblOffset val="100"/>
        <c:noMultiLvlLbl val="0"/>
      </c:catAx>
      <c:valAx>
        <c:axId val="80801792"/>
        <c:scaling>
          <c:orientation val="minMax"/>
        </c:scaling>
        <c:delete val="0"/>
        <c:axPos val="l"/>
        <c:majorGridlines/>
        <c:title>
          <c:tx>
            <c:rich>
              <a:bodyPr rot="-5400000" vert="horz"/>
              <a:lstStyle/>
              <a:p>
                <a:pPr>
                  <a:defRPr/>
                </a:pPr>
                <a:r>
                  <a:rPr lang="en-US"/>
                  <a:t>Conductivity</a:t>
                </a:r>
                <a:r>
                  <a:rPr lang="en-US" baseline="0"/>
                  <a:t> us/cm</a:t>
                </a:r>
                <a:endParaRPr lang="en-US"/>
              </a:p>
            </c:rich>
          </c:tx>
          <c:layout/>
          <c:overlay val="0"/>
        </c:title>
        <c:numFmt formatCode="General" sourceLinked="1"/>
        <c:majorTickMark val="out"/>
        <c:minorTickMark val="none"/>
        <c:tickLblPos val="nextTo"/>
        <c:crossAx val="80783232"/>
        <c:crosses val="autoZero"/>
        <c:crossBetween val="between"/>
      </c:valAx>
    </c:plotArea>
    <c:legend>
      <c:legendPos val="r"/>
      <c:layout>
        <c:manualLayout>
          <c:xMode val="edge"/>
          <c:yMode val="edge"/>
          <c:x val="0.36964582472876201"/>
          <c:y val="0.106343830304454"/>
          <c:w val="0.22602194397831399"/>
          <c:h val="5.4672451657828497E-2"/>
        </c:manualLayout>
      </c:layout>
      <c:overlay val="0"/>
    </c:legend>
    <c:plotVisOnly val="1"/>
    <c:dispBlanksAs val="gap"/>
    <c:showDLblsOverMax val="0"/>
  </c:chart>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Marsh</a:t>
            </a:r>
            <a:r>
              <a:rPr lang="en-US" baseline="0"/>
              <a:t> Creek </a:t>
            </a:r>
            <a:endParaRPr lang="en-US"/>
          </a:p>
        </c:rich>
      </c:tx>
      <c:layout>
        <c:manualLayout>
          <c:xMode val="edge"/>
          <c:yMode val="edge"/>
          <c:x val="0.28227967571437834"/>
          <c:y val="6.8270687362181906E-2"/>
        </c:manualLayout>
      </c:layout>
      <c:overlay val="1"/>
    </c:title>
    <c:autoTitleDeleted val="0"/>
    <c:plotArea>
      <c:layout>
        <c:manualLayout>
          <c:layoutTarget val="inner"/>
          <c:xMode val="edge"/>
          <c:yMode val="edge"/>
          <c:x val="5.0254833401844966E-2"/>
          <c:y val="5.9869152385363597E-2"/>
          <c:w val="0.71225069695640864"/>
          <c:h val="0.80210209209339456"/>
        </c:manualLayout>
      </c:layout>
      <c:barChart>
        <c:barDir val="col"/>
        <c:grouping val="clustered"/>
        <c:varyColors val="0"/>
        <c:ser>
          <c:idx val="0"/>
          <c:order val="0"/>
          <c:tx>
            <c:strRef>
              <c:f>Sheet3!$A$2</c:f>
              <c:strCache>
                <c:ptCount val="1"/>
                <c:pt idx="0">
                  <c:v>Site 2</c:v>
                </c:pt>
              </c:strCache>
            </c:strRef>
          </c:tx>
          <c:invertIfNegative val="0"/>
          <c:cat>
            <c:strRef>
              <c:f>Sheet3!$B$1:$D$1</c:f>
              <c:strCache>
                <c:ptCount val="3"/>
                <c:pt idx="0">
                  <c:v>June 14th</c:v>
                </c:pt>
                <c:pt idx="1">
                  <c:v>June 21st</c:v>
                </c:pt>
                <c:pt idx="2">
                  <c:v>June 28th</c:v>
                </c:pt>
              </c:strCache>
            </c:strRef>
          </c:cat>
          <c:val>
            <c:numRef>
              <c:f>Sheet3!$B$2:$D$2</c:f>
              <c:numCache>
                <c:formatCode>General</c:formatCode>
                <c:ptCount val="3"/>
                <c:pt idx="0">
                  <c:v>0.88</c:v>
                </c:pt>
                <c:pt idx="1">
                  <c:v>1E-3</c:v>
                </c:pt>
                <c:pt idx="2">
                  <c:v>0.30555555555555558</c:v>
                </c:pt>
              </c:numCache>
            </c:numRef>
          </c:val>
        </c:ser>
        <c:ser>
          <c:idx val="1"/>
          <c:order val="1"/>
          <c:tx>
            <c:strRef>
              <c:f>Sheet3!$A$3</c:f>
              <c:strCache>
                <c:ptCount val="1"/>
                <c:pt idx="0">
                  <c:v>Site 4</c:v>
                </c:pt>
              </c:strCache>
            </c:strRef>
          </c:tx>
          <c:invertIfNegative val="0"/>
          <c:cat>
            <c:strRef>
              <c:f>Sheet3!$B$1:$D$1</c:f>
              <c:strCache>
                <c:ptCount val="3"/>
                <c:pt idx="0">
                  <c:v>June 14th</c:v>
                </c:pt>
                <c:pt idx="1">
                  <c:v>June 21st</c:v>
                </c:pt>
                <c:pt idx="2">
                  <c:v>June 28th</c:v>
                </c:pt>
              </c:strCache>
            </c:strRef>
          </c:cat>
          <c:val>
            <c:numRef>
              <c:f>Sheet3!$B$3:$D$3</c:f>
              <c:numCache>
                <c:formatCode>General</c:formatCode>
                <c:ptCount val="3"/>
                <c:pt idx="0">
                  <c:v>1.5481481481481483</c:v>
                </c:pt>
                <c:pt idx="1">
                  <c:v>0.95333333333333325</c:v>
                </c:pt>
                <c:pt idx="2">
                  <c:v>1.7599999999999998</c:v>
                </c:pt>
              </c:numCache>
            </c:numRef>
          </c:val>
        </c:ser>
        <c:ser>
          <c:idx val="2"/>
          <c:order val="2"/>
          <c:tx>
            <c:strRef>
              <c:f>Sheet3!$A$4</c:f>
              <c:strCache>
                <c:ptCount val="1"/>
                <c:pt idx="0">
                  <c:v>Site 6</c:v>
                </c:pt>
              </c:strCache>
            </c:strRef>
          </c:tx>
          <c:invertIfNegative val="0"/>
          <c:cat>
            <c:strRef>
              <c:f>Sheet3!$B$1:$D$1</c:f>
              <c:strCache>
                <c:ptCount val="3"/>
                <c:pt idx="0">
                  <c:v>June 14th</c:v>
                </c:pt>
                <c:pt idx="1">
                  <c:v>June 21st</c:v>
                </c:pt>
                <c:pt idx="2">
                  <c:v>June 28th</c:v>
                </c:pt>
              </c:strCache>
            </c:strRef>
          </c:cat>
          <c:val>
            <c:numRef>
              <c:f>Sheet3!$B$4:$D$4</c:f>
              <c:numCache>
                <c:formatCode>General</c:formatCode>
                <c:ptCount val="3"/>
                <c:pt idx="0">
                  <c:v>2.6325143532590345</c:v>
                </c:pt>
                <c:pt idx="1">
                  <c:v>0.51333333333333331</c:v>
                </c:pt>
                <c:pt idx="2">
                  <c:v>0.80666666666666664</c:v>
                </c:pt>
              </c:numCache>
            </c:numRef>
          </c:val>
        </c:ser>
        <c:dLbls>
          <c:showLegendKey val="0"/>
          <c:showVal val="0"/>
          <c:showCatName val="0"/>
          <c:showSerName val="0"/>
          <c:showPercent val="0"/>
          <c:showBubbleSize val="0"/>
        </c:dLbls>
        <c:gapWidth val="150"/>
        <c:axId val="126270080"/>
        <c:axId val="126280064"/>
      </c:barChart>
      <c:catAx>
        <c:axId val="126270080"/>
        <c:scaling>
          <c:orientation val="minMax"/>
        </c:scaling>
        <c:delete val="0"/>
        <c:axPos val="b"/>
        <c:numFmt formatCode="m/d/yyyy" sourceLinked="1"/>
        <c:majorTickMark val="out"/>
        <c:minorTickMark val="none"/>
        <c:tickLblPos val="nextTo"/>
        <c:crossAx val="126280064"/>
        <c:crosses val="autoZero"/>
        <c:auto val="0"/>
        <c:lblAlgn val="ctr"/>
        <c:lblOffset val="100"/>
        <c:tickLblSkip val="1"/>
        <c:tickMarkSkip val="1"/>
        <c:noMultiLvlLbl val="0"/>
      </c:catAx>
      <c:valAx>
        <c:axId val="126280064"/>
        <c:scaling>
          <c:orientation val="minMax"/>
        </c:scaling>
        <c:delete val="1"/>
        <c:axPos val="l"/>
        <c:majorGridlines>
          <c:spPr>
            <a:ln>
              <a:solidFill>
                <a:srgbClr val="4F81BD">
                  <a:alpha val="0"/>
                </a:srgbClr>
              </a:solidFill>
            </a:ln>
          </c:spPr>
        </c:majorGridlines>
        <c:numFmt formatCode="General" sourceLinked="1"/>
        <c:majorTickMark val="out"/>
        <c:minorTickMark val="none"/>
        <c:tickLblPos val="nextTo"/>
        <c:crossAx val="126270080"/>
        <c:crosses val="autoZero"/>
        <c:crossBetween val="between"/>
      </c:valAx>
    </c:plotArea>
    <c:legend>
      <c:legendPos val="r"/>
      <c:layout/>
      <c:overlay val="0"/>
    </c:legend>
    <c:plotVisOnly val="1"/>
    <c:dispBlanksAs val="gap"/>
    <c:showDLblsOverMax val="0"/>
  </c:chart>
  <c:spPr>
    <a:ln>
      <a:noFill/>
    </a:ln>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dirty="0"/>
              <a:t>Average Water Temperature of</a:t>
            </a:r>
            <a:r>
              <a:rPr lang="en-US" sz="1600" baseline="0" dirty="0"/>
              <a:t> Long Island Creek</a:t>
            </a:r>
            <a:br>
              <a:rPr lang="en-US" sz="1600" baseline="0" dirty="0"/>
            </a:br>
            <a:r>
              <a:rPr lang="en-US" sz="1600" baseline="0" dirty="0"/>
              <a:t>June 2011 </a:t>
            </a:r>
            <a:r>
              <a:rPr lang="en-US" sz="1600" baseline="0" dirty="0" smtClean="0"/>
              <a:t>vs. </a:t>
            </a:r>
            <a:r>
              <a:rPr lang="en-US" sz="1600" baseline="0" dirty="0"/>
              <a:t>June 2012</a:t>
            </a:r>
            <a:endParaRPr lang="en-US" sz="1600" dirty="0"/>
          </a:p>
        </c:rich>
      </c:tx>
      <c:layout/>
      <c:overlay val="0"/>
    </c:title>
    <c:autoTitleDeleted val="0"/>
    <c:plotArea>
      <c:layout/>
      <c:barChart>
        <c:barDir val="col"/>
        <c:grouping val="clustered"/>
        <c:varyColors val="0"/>
        <c:ser>
          <c:idx val="0"/>
          <c:order val="0"/>
          <c:tx>
            <c:v>2011</c:v>
          </c:tx>
          <c:invertIfNegative val="0"/>
          <c:cat>
            <c:strRef>
              <c:f>Numbers!$E$45:$E$56</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Numbers!$F$45:$F$56</c:f>
              <c:numCache>
                <c:formatCode>General</c:formatCode>
                <c:ptCount val="12"/>
                <c:pt idx="0">
                  <c:v>23.7</c:v>
                </c:pt>
                <c:pt idx="1">
                  <c:v>17.8</c:v>
                </c:pt>
                <c:pt idx="2">
                  <c:v>21.1</c:v>
                </c:pt>
                <c:pt idx="3">
                  <c:v>21.3</c:v>
                </c:pt>
                <c:pt idx="4">
                  <c:v>22.7</c:v>
                </c:pt>
                <c:pt idx="5">
                  <c:v>20.7</c:v>
                </c:pt>
                <c:pt idx="6">
                  <c:v>23.3</c:v>
                </c:pt>
                <c:pt idx="7">
                  <c:v>22.9</c:v>
                </c:pt>
                <c:pt idx="8">
                  <c:v>22.7</c:v>
                </c:pt>
                <c:pt idx="9">
                  <c:v>22.7</c:v>
                </c:pt>
                <c:pt idx="10">
                  <c:v>23.2</c:v>
                </c:pt>
                <c:pt idx="11">
                  <c:v>22.3</c:v>
                </c:pt>
              </c:numCache>
            </c:numRef>
          </c:val>
        </c:ser>
        <c:ser>
          <c:idx val="1"/>
          <c:order val="1"/>
          <c:tx>
            <c:v>2012</c:v>
          </c:tx>
          <c:invertIfNegative val="0"/>
          <c:cat>
            <c:strRef>
              <c:f>Numbers!$E$45:$E$56</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Numbers!$G$45:$G$56</c:f>
              <c:numCache>
                <c:formatCode>General</c:formatCode>
                <c:ptCount val="12"/>
                <c:pt idx="0">
                  <c:v>20.5</c:v>
                </c:pt>
                <c:pt idx="1">
                  <c:v>18.75</c:v>
                </c:pt>
                <c:pt idx="2">
                  <c:v>22.4</c:v>
                </c:pt>
                <c:pt idx="3">
                  <c:v>22.03</c:v>
                </c:pt>
                <c:pt idx="4">
                  <c:v>22.8</c:v>
                </c:pt>
                <c:pt idx="5">
                  <c:v>21.83</c:v>
                </c:pt>
                <c:pt idx="6">
                  <c:v>23</c:v>
                </c:pt>
                <c:pt idx="7">
                  <c:v>22.6</c:v>
                </c:pt>
                <c:pt idx="8">
                  <c:v>23.08</c:v>
                </c:pt>
                <c:pt idx="9">
                  <c:v>23.3</c:v>
                </c:pt>
                <c:pt idx="10">
                  <c:v>23.3</c:v>
                </c:pt>
                <c:pt idx="11">
                  <c:v>23.6</c:v>
                </c:pt>
              </c:numCache>
            </c:numRef>
          </c:val>
        </c:ser>
        <c:dLbls>
          <c:showLegendKey val="0"/>
          <c:showVal val="0"/>
          <c:showCatName val="0"/>
          <c:showSerName val="0"/>
          <c:showPercent val="0"/>
          <c:showBubbleSize val="0"/>
        </c:dLbls>
        <c:gapWidth val="150"/>
        <c:axId val="27836800"/>
        <c:axId val="27838720"/>
      </c:barChart>
      <c:catAx>
        <c:axId val="27836800"/>
        <c:scaling>
          <c:orientation val="minMax"/>
        </c:scaling>
        <c:delete val="0"/>
        <c:axPos val="b"/>
        <c:title>
          <c:tx>
            <c:rich>
              <a:bodyPr/>
              <a:lstStyle/>
              <a:p>
                <a:pPr>
                  <a:defRPr sz="1400"/>
                </a:pPr>
                <a:r>
                  <a:rPr lang="en-US" sz="1400"/>
                  <a:t>Sample Sites</a:t>
                </a:r>
              </a:p>
            </c:rich>
          </c:tx>
          <c:layout/>
          <c:overlay val="0"/>
        </c:title>
        <c:majorTickMark val="out"/>
        <c:minorTickMark val="none"/>
        <c:tickLblPos val="nextTo"/>
        <c:txPr>
          <a:bodyPr/>
          <a:lstStyle/>
          <a:p>
            <a:pPr>
              <a:defRPr sz="1200"/>
            </a:pPr>
            <a:endParaRPr lang="en-US"/>
          </a:p>
        </c:txPr>
        <c:crossAx val="27838720"/>
        <c:crosses val="autoZero"/>
        <c:auto val="1"/>
        <c:lblAlgn val="ctr"/>
        <c:lblOffset val="100"/>
        <c:noMultiLvlLbl val="0"/>
      </c:catAx>
      <c:valAx>
        <c:axId val="27838720"/>
        <c:scaling>
          <c:orientation val="minMax"/>
        </c:scaling>
        <c:delete val="0"/>
        <c:axPos val="l"/>
        <c:majorGridlines/>
        <c:title>
          <c:tx>
            <c:rich>
              <a:bodyPr rot="-5400000" vert="horz"/>
              <a:lstStyle/>
              <a:p>
                <a:pPr>
                  <a:defRPr sz="1400" b="0"/>
                </a:pPr>
                <a:r>
                  <a:rPr lang="en-US" sz="1400" b="0" dirty="0" smtClean="0"/>
                  <a:t>Temperature (C)</a:t>
                </a:r>
                <a:endParaRPr lang="en-US" sz="1400" b="0" dirty="0"/>
              </a:p>
            </c:rich>
          </c:tx>
          <c:layout/>
          <c:overlay val="0"/>
        </c:title>
        <c:numFmt formatCode="General" sourceLinked="1"/>
        <c:majorTickMark val="out"/>
        <c:minorTickMark val="none"/>
        <c:tickLblPos val="nextTo"/>
        <c:txPr>
          <a:bodyPr/>
          <a:lstStyle/>
          <a:p>
            <a:pPr>
              <a:defRPr sz="1400"/>
            </a:pPr>
            <a:endParaRPr lang="en-US"/>
          </a:p>
        </c:txPr>
        <c:crossAx val="27836800"/>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a:t>Average Air Temperature of Long Island Creek</a:t>
            </a:r>
            <a:br>
              <a:rPr lang="en-US" sz="1600"/>
            </a:br>
            <a:r>
              <a:rPr lang="en-US" sz="1600"/>
              <a:t>June 2011 vs. June 2012</a:t>
            </a:r>
          </a:p>
        </c:rich>
      </c:tx>
      <c:layout/>
      <c:overlay val="0"/>
    </c:title>
    <c:autoTitleDeleted val="0"/>
    <c:plotArea>
      <c:layout/>
      <c:barChart>
        <c:barDir val="col"/>
        <c:grouping val="clustered"/>
        <c:varyColors val="0"/>
        <c:ser>
          <c:idx val="0"/>
          <c:order val="0"/>
          <c:tx>
            <c:v>2011</c:v>
          </c:tx>
          <c:invertIfNegative val="0"/>
          <c:cat>
            <c:strRef>
              <c:f>Numbers!$E$29:$E$40</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Numbers!$F$29:$F$40</c:f>
              <c:numCache>
                <c:formatCode>General</c:formatCode>
                <c:ptCount val="12"/>
                <c:pt idx="0">
                  <c:v>26</c:v>
                </c:pt>
                <c:pt idx="1">
                  <c:v>25.2</c:v>
                </c:pt>
                <c:pt idx="2">
                  <c:v>26.4</c:v>
                </c:pt>
                <c:pt idx="3">
                  <c:v>26.1</c:v>
                </c:pt>
                <c:pt idx="4">
                  <c:v>25.8</c:v>
                </c:pt>
                <c:pt idx="5">
                  <c:v>23.7</c:v>
                </c:pt>
                <c:pt idx="6">
                  <c:v>26</c:v>
                </c:pt>
                <c:pt idx="7">
                  <c:v>24.3</c:v>
                </c:pt>
                <c:pt idx="8">
                  <c:v>26.1</c:v>
                </c:pt>
                <c:pt idx="9">
                  <c:v>26.1</c:v>
                </c:pt>
                <c:pt idx="10">
                  <c:v>26.8</c:v>
                </c:pt>
                <c:pt idx="11">
                  <c:v>28.7</c:v>
                </c:pt>
              </c:numCache>
            </c:numRef>
          </c:val>
        </c:ser>
        <c:ser>
          <c:idx val="1"/>
          <c:order val="1"/>
          <c:tx>
            <c:v>2012</c:v>
          </c:tx>
          <c:invertIfNegative val="0"/>
          <c:cat>
            <c:strRef>
              <c:f>Numbers!$E$29:$E$40</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Numbers!$G$29:$G$40</c:f>
              <c:numCache>
                <c:formatCode>General</c:formatCode>
                <c:ptCount val="12"/>
                <c:pt idx="0">
                  <c:v>26.4</c:v>
                </c:pt>
                <c:pt idx="1">
                  <c:v>23.5</c:v>
                </c:pt>
                <c:pt idx="2">
                  <c:v>27.1</c:v>
                </c:pt>
                <c:pt idx="3">
                  <c:v>27.1</c:v>
                </c:pt>
                <c:pt idx="4">
                  <c:v>26.6</c:v>
                </c:pt>
                <c:pt idx="5">
                  <c:v>26</c:v>
                </c:pt>
                <c:pt idx="6">
                  <c:v>26.5</c:v>
                </c:pt>
                <c:pt idx="7">
                  <c:v>27.5</c:v>
                </c:pt>
                <c:pt idx="8">
                  <c:v>26.8</c:v>
                </c:pt>
                <c:pt idx="9">
                  <c:v>26.8</c:v>
                </c:pt>
                <c:pt idx="10">
                  <c:v>27</c:v>
                </c:pt>
                <c:pt idx="11">
                  <c:v>26.3</c:v>
                </c:pt>
              </c:numCache>
            </c:numRef>
          </c:val>
        </c:ser>
        <c:dLbls>
          <c:showLegendKey val="0"/>
          <c:showVal val="0"/>
          <c:showCatName val="0"/>
          <c:showSerName val="0"/>
          <c:showPercent val="0"/>
          <c:showBubbleSize val="0"/>
        </c:dLbls>
        <c:gapWidth val="150"/>
        <c:axId val="27801472"/>
        <c:axId val="27803648"/>
      </c:barChart>
      <c:catAx>
        <c:axId val="27801472"/>
        <c:scaling>
          <c:orientation val="minMax"/>
        </c:scaling>
        <c:delete val="0"/>
        <c:axPos val="b"/>
        <c:title>
          <c:tx>
            <c:rich>
              <a:bodyPr/>
              <a:lstStyle/>
              <a:p>
                <a:pPr>
                  <a:defRPr sz="1400"/>
                </a:pPr>
                <a:r>
                  <a:rPr lang="en-US" sz="1400"/>
                  <a:t>Sample Sites</a:t>
                </a:r>
              </a:p>
            </c:rich>
          </c:tx>
          <c:layout/>
          <c:overlay val="0"/>
        </c:title>
        <c:majorTickMark val="out"/>
        <c:minorTickMark val="none"/>
        <c:tickLblPos val="nextTo"/>
        <c:txPr>
          <a:bodyPr/>
          <a:lstStyle/>
          <a:p>
            <a:pPr>
              <a:defRPr sz="1200"/>
            </a:pPr>
            <a:endParaRPr lang="en-US"/>
          </a:p>
        </c:txPr>
        <c:crossAx val="27803648"/>
        <c:crosses val="autoZero"/>
        <c:auto val="1"/>
        <c:lblAlgn val="ctr"/>
        <c:lblOffset val="100"/>
        <c:noMultiLvlLbl val="0"/>
      </c:catAx>
      <c:valAx>
        <c:axId val="27803648"/>
        <c:scaling>
          <c:orientation val="minMax"/>
          <c:max val="30"/>
        </c:scaling>
        <c:delete val="0"/>
        <c:axPos val="l"/>
        <c:majorGridlines/>
        <c:title>
          <c:tx>
            <c:rich>
              <a:bodyPr rot="-5400000" vert="horz"/>
              <a:lstStyle/>
              <a:p>
                <a:pPr>
                  <a:defRPr b="0"/>
                </a:pPr>
                <a:r>
                  <a:rPr lang="en-US" sz="1400" b="0"/>
                  <a:t>Temperature</a:t>
                </a:r>
                <a:r>
                  <a:rPr lang="en-US" sz="1400" b="0" baseline="0"/>
                  <a:t> (</a:t>
                </a:r>
                <a:r>
                  <a:rPr lang="es-ES_tradnl" sz="1400" b="0" baseline="0"/>
                  <a:t>C)</a:t>
                </a:r>
                <a:endParaRPr lang="en-US" sz="1400" b="0"/>
              </a:p>
            </c:rich>
          </c:tx>
          <c:layout/>
          <c:overlay val="0"/>
        </c:title>
        <c:numFmt formatCode="General" sourceLinked="1"/>
        <c:majorTickMark val="out"/>
        <c:minorTickMark val="none"/>
        <c:tickLblPos val="nextTo"/>
        <c:txPr>
          <a:bodyPr/>
          <a:lstStyle/>
          <a:p>
            <a:pPr>
              <a:defRPr sz="1200"/>
            </a:pPr>
            <a:endParaRPr lang="en-US"/>
          </a:p>
        </c:txPr>
        <c:crossAx val="27801472"/>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a:t>Average Conductivity for Long Island Creek</a:t>
            </a:r>
          </a:p>
          <a:p>
            <a:pPr>
              <a:defRPr sz="1600"/>
            </a:pPr>
            <a:r>
              <a:rPr lang="en-US" sz="1600"/>
              <a:t>June</a:t>
            </a:r>
            <a:r>
              <a:rPr lang="en-US" sz="1600" baseline="0"/>
              <a:t> 2011 vs. June 2012</a:t>
            </a:r>
            <a:endParaRPr lang="en-US" sz="1600"/>
          </a:p>
        </c:rich>
      </c:tx>
      <c:layout/>
      <c:overlay val="0"/>
    </c:title>
    <c:autoTitleDeleted val="0"/>
    <c:plotArea>
      <c:layout/>
      <c:barChart>
        <c:barDir val="col"/>
        <c:grouping val="clustered"/>
        <c:varyColors val="0"/>
        <c:ser>
          <c:idx val="0"/>
          <c:order val="0"/>
          <c:tx>
            <c:v>2011</c:v>
          </c:tx>
          <c:invertIfNegative val="0"/>
          <c:cat>
            <c:strRef>
              <c:f>Numbers!$A$60:$A$71</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Numbers!$B$60:$B$71</c:f>
              <c:numCache>
                <c:formatCode>General</c:formatCode>
                <c:ptCount val="12"/>
                <c:pt idx="0">
                  <c:v>73.3</c:v>
                </c:pt>
                <c:pt idx="1">
                  <c:v>106.7</c:v>
                </c:pt>
                <c:pt idx="2">
                  <c:v>118.3</c:v>
                </c:pt>
                <c:pt idx="3">
                  <c:v>118.3</c:v>
                </c:pt>
                <c:pt idx="4">
                  <c:v>143.30000000000001</c:v>
                </c:pt>
                <c:pt idx="5">
                  <c:v>108.3</c:v>
                </c:pt>
                <c:pt idx="6">
                  <c:v>128.30000000000001</c:v>
                </c:pt>
                <c:pt idx="7">
                  <c:v>130</c:v>
                </c:pt>
                <c:pt idx="8">
                  <c:v>118.3</c:v>
                </c:pt>
                <c:pt idx="9">
                  <c:v>118.3</c:v>
                </c:pt>
                <c:pt idx="10">
                  <c:v>106.7</c:v>
                </c:pt>
                <c:pt idx="11">
                  <c:v>103.3</c:v>
                </c:pt>
              </c:numCache>
            </c:numRef>
          </c:val>
        </c:ser>
        <c:ser>
          <c:idx val="1"/>
          <c:order val="1"/>
          <c:tx>
            <c:v>2012</c:v>
          </c:tx>
          <c:invertIfNegative val="0"/>
          <c:cat>
            <c:strRef>
              <c:f>Numbers!$A$60:$A$71</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Numbers!$C$60:$C$71</c:f>
              <c:numCache>
                <c:formatCode>General</c:formatCode>
                <c:ptCount val="12"/>
                <c:pt idx="0">
                  <c:v>88</c:v>
                </c:pt>
                <c:pt idx="1">
                  <c:v>85</c:v>
                </c:pt>
                <c:pt idx="2">
                  <c:v>106.75</c:v>
                </c:pt>
                <c:pt idx="3">
                  <c:v>106.85</c:v>
                </c:pt>
                <c:pt idx="4">
                  <c:v>240</c:v>
                </c:pt>
                <c:pt idx="5">
                  <c:v>140</c:v>
                </c:pt>
                <c:pt idx="6">
                  <c:v>140</c:v>
                </c:pt>
                <c:pt idx="7">
                  <c:v>150</c:v>
                </c:pt>
                <c:pt idx="8">
                  <c:v>137.5</c:v>
                </c:pt>
                <c:pt idx="9">
                  <c:v>140</c:v>
                </c:pt>
                <c:pt idx="10">
                  <c:v>130</c:v>
                </c:pt>
                <c:pt idx="11">
                  <c:v>120</c:v>
                </c:pt>
              </c:numCache>
            </c:numRef>
          </c:val>
        </c:ser>
        <c:dLbls>
          <c:showLegendKey val="0"/>
          <c:showVal val="0"/>
          <c:showCatName val="0"/>
          <c:showSerName val="0"/>
          <c:showPercent val="0"/>
          <c:showBubbleSize val="0"/>
        </c:dLbls>
        <c:gapWidth val="150"/>
        <c:axId val="30760320"/>
        <c:axId val="30778880"/>
      </c:barChart>
      <c:catAx>
        <c:axId val="30760320"/>
        <c:scaling>
          <c:orientation val="minMax"/>
        </c:scaling>
        <c:delete val="0"/>
        <c:axPos val="b"/>
        <c:title>
          <c:tx>
            <c:rich>
              <a:bodyPr/>
              <a:lstStyle/>
              <a:p>
                <a:pPr>
                  <a:defRPr sz="1400"/>
                </a:pPr>
                <a:r>
                  <a:rPr lang="en-US" sz="1400"/>
                  <a:t>Sample Sites</a:t>
                </a:r>
              </a:p>
            </c:rich>
          </c:tx>
          <c:layout/>
          <c:overlay val="0"/>
        </c:title>
        <c:majorTickMark val="out"/>
        <c:minorTickMark val="none"/>
        <c:tickLblPos val="nextTo"/>
        <c:txPr>
          <a:bodyPr/>
          <a:lstStyle/>
          <a:p>
            <a:pPr>
              <a:defRPr sz="1200"/>
            </a:pPr>
            <a:endParaRPr lang="en-US"/>
          </a:p>
        </c:txPr>
        <c:crossAx val="30778880"/>
        <c:crosses val="autoZero"/>
        <c:auto val="1"/>
        <c:lblAlgn val="ctr"/>
        <c:lblOffset val="100"/>
        <c:noMultiLvlLbl val="0"/>
      </c:catAx>
      <c:valAx>
        <c:axId val="30778880"/>
        <c:scaling>
          <c:orientation val="minMax"/>
          <c:max val="250"/>
        </c:scaling>
        <c:delete val="0"/>
        <c:axPos val="l"/>
        <c:majorGridlines/>
        <c:title>
          <c:tx>
            <c:rich>
              <a:bodyPr rot="-5400000" vert="horz"/>
              <a:lstStyle/>
              <a:p>
                <a:pPr>
                  <a:defRPr sz="1400" b="0"/>
                </a:pPr>
                <a:r>
                  <a:rPr lang="en-US" sz="1400" b="0"/>
                  <a:t>Conductivity</a:t>
                </a:r>
                <a:r>
                  <a:rPr lang="en-US" sz="1400" b="0" baseline="0"/>
                  <a:t> (</a:t>
                </a:r>
                <a:r>
                  <a:rPr lang="el-GR" sz="1400" b="0" i="0" u="none" strike="noStrike" baseline="0" smtClean="0"/>
                  <a:t>μS/cm</a:t>
                </a:r>
                <a:r>
                  <a:rPr lang="en-US" sz="1400" b="0" i="0" u="none" strike="noStrike" baseline="0" smtClean="0"/>
                  <a:t>)</a:t>
                </a:r>
                <a:endParaRPr lang="en-US" sz="1400" b="0"/>
              </a:p>
            </c:rich>
          </c:tx>
          <c:layout/>
          <c:overlay val="0"/>
        </c:title>
        <c:numFmt formatCode="General" sourceLinked="1"/>
        <c:majorTickMark val="out"/>
        <c:minorTickMark val="none"/>
        <c:tickLblPos val="nextTo"/>
        <c:txPr>
          <a:bodyPr/>
          <a:lstStyle/>
          <a:p>
            <a:pPr>
              <a:defRPr sz="1200"/>
            </a:pPr>
            <a:endParaRPr lang="en-US"/>
          </a:p>
        </c:txPr>
        <c:crossAx val="30760320"/>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dirty="0"/>
              <a:t>Average Dissolved Oxygen of Long Island Creek</a:t>
            </a:r>
            <a:r>
              <a:rPr lang="en-US" baseline="0" dirty="0"/>
              <a:t> </a:t>
            </a:r>
            <a:endParaRPr lang="en-US" baseline="0" dirty="0" smtClean="0"/>
          </a:p>
          <a:p>
            <a:pPr>
              <a:defRPr/>
            </a:pPr>
            <a:r>
              <a:rPr lang="en-US" baseline="0" dirty="0" smtClean="0"/>
              <a:t>June </a:t>
            </a:r>
            <a:r>
              <a:rPr lang="en-US" baseline="0" dirty="0"/>
              <a:t>2011 vs. June 2012</a:t>
            </a:r>
            <a:endParaRPr lang="en-US" dirty="0"/>
          </a:p>
        </c:rich>
      </c:tx>
      <c:layout>
        <c:manualLayout>
          <c:xMode val="edge"/>
          <c:yMode val="edge"/>
          <c:x val="0.24164927821522308"/>
          <c:y val="8.7650189559638381E-2"/>
        </c:manualLayout>
      </c:layout>
      <c:overlay val="0"/>
    </c:title>
    <c:autoTitleDeleted val="0"/>
    <c:plotArea>
      <c:layout>
        <c:manualLayout>
          <c:layoutTarget val="inner"/>
          <c:xMode val="edge"/>
          <c:yMode val="edge"/>
          <c:x val="0.14845381704859645"/>
          <c:y val="0.25299965277803266"/>
          <c:w val="0.68347666590624101"/>
          <c:h val="0.45138708936230815"/>
        </c:manualLayout>
      </c:layout>
      <c:barChart>
        <c:barDir val="col"/>
        <c:grouping val="clustered"/>
        <c:varyColors val="0"/>
        <c:ser>
          <c:idx val="0"/>
          <c:order val="0"/>
          <c:tx>
            <c:v>2011</c:v>
          </c:tx>
          <c:invertIfNegative val="0"/>
          <c:cat>
            <c:strRef>
              <c:f>Numbers!$A$46:$A$57</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Numbers!$B$46:$B$57</c:f>
              <c:numCache>
                <c:formatCode>General</c:formatCode>
                <c:ptCount val="12"/>
                <c:pt idx="0">
                  <c:v>5.6</c:v>
                </c:pt>
                <c:pt idx="1">
                  <c:v>4.9000000000000004</c:v>
                </c:pt>
                <c:pt idx="2">
                  <c:v>5.8</c:v>
                </c:pt>
                <c:pt idx="3">
                  <c:v>7.6</c:v>
                </c:pt>
                <c:pt idx="4">
                  <c:v>7.5</c:v>
                </c:pt>
                <c:pt idx="5">
                  <c:v>7.8</c:v>
                </c:pt>
                <c:pt idx="6">
                  <c:v>7</c:v>
                </c:pt>
                <c:pt idx="7">
                  <c:v>7.2</c:v>
                </c:pt>
                <c:pt idx="8">
                  <c:v>6.3</c:v>
                </c:pt>
                <c:pt idx="9">
                  <c:v>6.3</c:v>
                </c:pt>
                <c:pt idx="10">
                  <c:v>5.6</c:v>
                </c:pt>
                <c:pt idx="11">
                  <c:v>5.4</c:v>
                </c:pt>
              </c:numCache>
            </c:numRef>
          </c:val>
        </c:ser>
        <c:ser>
          <c:idx val="1"/>
          <c:order val="1"/>
          <c:tx>
            <c:v>2012</c:v>
          </c:tx>
          <c:invertIfNegative val="0"/>
          <c:cat>
            <c:strRef>
              <c:f>Numbers!$A$46:$A$57</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Numbers!$C$46:$C$57</c:f>
              <c:numCache>
                <c:formatCode>General</c:formatCode>
                <c:ptCount val="12"/>
                <c:pt idx="0">
                  <c:v>2.7</c:v>
                </c:pt>
                <c:pt idx="1">
                  <c:v>2.2000000000000002</c:v>
                </c:pt>
                <c:pt idx="2">
                  <c:v>5.9</c:v>
                </c:pt>
                <c:pt idx="3">
                  <c:v>5.6</c:v>
                </c:pt>
                <c:pt idx="4">
                  <c:v>5.0999999999999996</c:v>
                </c:pt>
                <c:pt idx="5">
                  <c:v>5.3</c:v>
                </c:pt>
                <c:pt idx="6">
                  <c:v>7.8</c:v>
                </c:pt>
                <c:pt idx="7">
                  <c:v>7.6</c:v>
                </c:pt>
                <c:pt idx="8">
                  <c:v>6.3</c:v>
                </c:pt>
                <c:pt idx="9">
                  <c:v>6.5</c:v>
                </c:pt>
                <c:pt idx="10">
                  <c:v>5.4</c:v>
                </c:pt>
                <c:pt idx="11">
                  <c:v>6.1</c:v>
                </c:pt>
              </c:numCache>
            </c:numRef>
          </c:val>
        </c:ser>
        <c:dLbls>
          <c:showLegendKey val="0"/>
          <c:showVal val="0"/>
          <c:showCatName val="0"/>
          <c:showSerName val="0"/>
          <c:showPercent val="0"/>
          <c:showBubbleSize val="0"/>
        </c:dLbls>
        <c:gapWidth val="150"/>
        <c:axId val="32969472"/>
        <c:axId val="32971392"/>
      </c:barChart>
      <c:catAx>
        <c:axId val="32969472"/>
        <c:scaling>
          <c:orientation val="minMax"/>
        </c:scaling>
        <c:delete val="0"/>
        <c:axPos val="b"/>
        <c:title>
          <c:tx>
            <c:rich>
              <a:bodyPr/>
              <a:lstStyle/>
              <a:p>
                <a:pPr>
                  <a:defRPr sz="1400" b="0"/>
                </a:pPr>
                <a:r>
                  <a:rPr lang="en-US" sz="1400" b="0"/>
                  <a:t>Sample Sites</a:t>
                </a:r>
              </a:p>
            </c:rich>
          </c:tx>
          <c:layout/>
          <c:overlay val="0"/>
        </c:title>
        <c:majorTickMark val="none"/>
        <c:minorTickMark val="none"/>
        <c:tickLblPos val="nextTo"/>
        <c:txPr>
          <a:bodyPr/>
          <a:lstStyle/>
          <a:p>
            <a:pPr>
              <a:defRPr sz="1200"/>
            </a:pPr>
            <a:endParaRPr lang="en-US"/>
          </a:p>
        </c:txPr>
        <c:crossAx val="32971392"/>
        <c:crosses val="autoZero"/>
        <c:auto val="1"/>
        <c:lblAlgn val="ctr"/>
        <c:lblOffset val="100"/>
        <c:noMultiLvlLbl val="0"/>
      </c:catAx>
      <c:valAx>
        <c:axId val="32971392"/>
        <c:scaling>
          <c:orientation val="minMax"/>
        </c:scaling>
        <c:delete val="0"/>
        <c:axPos val="l"/>
        <c:majorGridlines/>
        <c:title>
          <c:tx>
            <c:rich>
              <a:bodyPr rot="-5400000" vert="horz"/>
              <a:lstStyle/>
              <a:p>
                <a:pPr>
                  <a:defRPr sz="1400" b="0"/>
                </a:pPr>
                <a:r>
                  <a:rPr lang="en-US" sz="1400" b="0"/>
                  <a:t>Dissolved Oxygen (mg/L)</a:t>
                </a:r>
              </a:p>
            </c:rich>
          </c:tx>
          <c:layout/>
          <c:overlay val="0"/>
        </c:title>
        <c:numFmt formatCode="General" sourceLinked="1"/>
        <c:majorTickMark val="none"/>
        <c:minorTickMark val="none"/>
        <c:tickLblPos val="nextTo"/>
        <c:txPr>
          <a:bodyPr/>
          <a:lstStyle/>
          <a:p>
            <a:pPr>
              <a:defRPr sz="1200"/>
            </a:pPr>
            <a:endParaRPr lang="en-US"/>
          </a:p>
        </c:txPr>
        <c:crossAx val="32969472"/>
        <c:crosses val="autoZero"/>
        <c:crossBetween val="between"/>
      </c:valAx>
    </c:plotArea>
    <c:legend>
      <c:legendPos val="r"/>
      <c:layout>
        <c:manualLayout>
          <c:xMode val="edge"/>
          <c:yMode val="edge"/>
          <c:x val="0.87245357856387351"/>
          <c:y val="0.49253401514465867"/>
          <c:w val="6.0423665791776028E-2"/>
          <c:h val="9.2358303185074833E-2"/>
        </c:manualLayout>
      </c:layout>
      <c:overlay val="0"/>
      <c:txPr>
        <a:bodyPr/>
        <a:lstStyle/>
        <a:p>
          <a:pPr>
            <a:defRPr sz="1200"/>
          </a:pPr>
          <a:endParaRPr lang="en-US"/>
        </a:p>
      </c:txPr>
    </c:legend>
    <c:plotVisOnly val="1"/>
    <c:dispBlanksAs val="gap"/>
    <c:showDLblsOverMax val="0"/>
  </c:chart>
  <c:externalData r:id="rId2">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dirty="0"/>
              <a:t>Average pH of Long Island Creek</a:t>
            </a:r>
          </a:p>
          <a:p>
            <a:pPr>
              <a:defRPr/>
            </a:pPr>
            <a:r>
              <a:rPr lang="en-US" dirty="0"/>
              <a:t>June 2011</a:t>
            </a:r>
            <a:r>
              <a:rPr lang="en-US" baseline="0" dirty="0"/>
              <a:t> vs. June 12</a:t>
            </a:r>
            <a:endParaRPr lang="en-US" dirty="0"/>
          </a:p>
        </c:rich>
      </c:tx>
      <c:layout>
        <c:manualLayout>
          <c:xMode val="edge"/>
          <c:yMode val="edge"/>
          <c:x val="0.33564783416671451"/>
          <c:y val="6.7311649964209005E-2"/>
        </c:manualLayout>
      </c:layout>
      <c:overlay val="0"/>
    </c:title>
    <c:autoTitleDeleted val="0"/>
    <c:plotArea>
      <c:layout>
        <c:manualLayout>
          <c:layoutTarget val="inner"/>
          <c:xMode val="edge"/>
          <c:yMode val="edge"/>
          <c:x val="0.16520363079615047"/>
          <c:y val="0.21173262881613483"/>
          <c:w val="0.67506014873140863"/>
          <c:h val="0.48380784638762259"/>
        </c:manualLayout>
      </c:layout>
      <c:barChart>
        <c:barDir val="col"/>
        <c:grouping val="clustered"/>
        <c:varyColors val="0"/>
        <c:ser>
          <c:idx val="0"/>
          <c:order val="0"/>
          <c:tx>
            <c:v>2011</c:v>
          </c:tx>
          <c:invertIfNegative val="0"/>
          <c:cat>
            <c:strRef>
              <c:f>Numbers!$A$29:$A$40</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Numbers!$B$29:$B$40</c:f>
              <c:numCache>
                <c:formatCode>General</c:formatCode>
                <c:ptCount val="12"/>
                <c:pt idx="0">
                  <c:v>6.2</c:v>
                </c:pt>
                <c:pt idx="1">
                  <c:v>6.2</c:v>
                </c:pt>
                <c:pt idx="2">
                  <c:v>6.3</c:v>
                </c:pt>
                <c:pt idx="3">
                  <c:v>6.7</c:v>
                </c:pt>
                <c:pt idx="4">
                  <c:v>7</c:v>
                </c:pt>
                <c:pt idx="5">
                  <c:v>7</c:v>
                </c:pt>
                <c:pt idx="6">
                  <c:v>7</c:v>
                </c:pt>
                <c:pt idx="7">
                  <c:v>7</c:v>
                </c:pt>
                <c:pt idx="8">
                  <c:v>6.8</c:v>
                </c:pt>
                <c:pt idx="9">
                  <c:v>6.8</c:v>
                </c:pt>
                <c:pt idx="10">
                  <c:v>6.5</c:v>
                </c:pt>
                <c:pt idx="11">
                  <c:v>6.5</c:v>
                </c:pt>
              </c:numCache>
            </c:numRef>
          </c:val>
        </c:ser>
        <c:ser>
          <c:idx val="1"/>
          <c:order val="1"/>
          <c:tx>
            <c:v>2012</c:v>
          </c:tx>
          <c:invertIfNegative val="0"/>
          <c:cat>
            <c:strRef>
              <c:f>Numbers!$A$29:$A$40</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Numbers!$C$29:$C$40</c:f>
              <c:numCache>
                <c:formatCode>General</c:formatCode>
                <c:ptCount val="12"/>
                <c:pt idx="0">
                  <c:v>6.17</c:v>
                </c:pt>
                <c:pt idx="1">
                  <c:v>6</c:v>
                </c:pt>
                <c:pt idx="2">
                  <c:v>7.5</c:v>
                </c:pt>
                <c:pt idx="3">
                  <c:v>7.5</c:v>
                </c:pt>
                <c:pt idx="4">
                  <c:v>6.42</c:v>
                </c:pt>
                <c:pt idx="5">
                  <c:v>6.58</c:v>
                </c:pt>
                <c:pt idx="6">
                  <c:v>7.06</c:v>
                </c:pt>
                <c:pt idx="7">
                  <c:v>6.88</c:v>
                </c:pt>
                <c:pt idx="8">
                  <c:v>7</c:v>
                </c:pt>
                <c:pt idx="9">
                  <c:v>6.83</c:v>
                </c:pt>
                <c:pt idx="10">
                  <c:v>6.5</c:v>
                </c:pt>
                <c:pt idx="11">
                  <c:v>6.52</c:v>
                </c:pt>
              </c:numCache>
            </c:numRef>
          </c:val>
        </c:ser>
        <c:dLbls>
          <c:showLegendKey val="0"/>
          <c:showVal val="0"/>
          <c:showCatName val="0"/>
          <c:showSerName val="0"/>
          <c:showPercent val="0"/>
          <c:showBubbleSize val="0"/>
        </c:dLbls>
        <c:gapWidth val="150"/>
        <c:axId val="75462528"/>
        <c:axId val="75468800"/>
      </c:barChart>
      <c:catAx>
        <c:axId val="75462528"/>
        <c:scaling>
          <c:orientation val="minMax"/>
        </c:scaling>
        <c:delete val="0"/>
        <c:axPos val="b"/>
        <c:title>
          <c:tx>
            <c:rich>
              <a:bodyPr/>
              <a:lstStyle/>
              <a:p>
                <a:pPr>
                  <a:defRPr sz="1400" b="0"/>
                </a:pPr>
                <a:r>
                  <a:rPr lang="en-US" sz="1400" b="0"/>
                  <a:t>Sample Sites</a:t>
                </a:r>
              </a:p>
            </c:rich>
          </c:tx>
          <c:layout/>
          <c:overlay val="0"/>
        </c:title>
        <c:majorTickMark val="out"/>
        <c:minorTickMark val="none"/>
        <c:tickLblPos val="nextTo"/>
        <c:txPr>
          <a:bodyPr/>
          <a:lstStyle/>
          <a:p>
            <a:pPr>
              <a:defRPr sz="1200"/>
            </a:pPr>
            <a:endParaRPr lang="en-US"/>
          </a:p>
        </c:txPr>
        <c:crossAx val="75468800"/>
        <c:crosses val="autoZero"/>
        <c:auto val="1"/>
        <c:lblAlgn val="ctr"/>
        <c:lblOffset val="100"/>
        <c:noMultiLvlLbl val="0"/>
      </c:catAx>
      <c:valAx>
        <c:axId val="75468800"/>
        <c:scaling>
          <c:orientation val="minMax"/>
          <c:min val="5.6"/>
        </c:scaling>
        <c:delete val="0"/>
        <c:axPos val="l"/>
        <c:majorGridlines/>
        <c:title>
          <c:tx>
            <c:rich>
              <a:bodyPr rot="-5400000" vert="horz"/>
              <a:lstStyle/>
              <a:p>
                <a:pPr>
                  <a:defRPr sz="1400" b="0"/>
                </a:pPr>
                <a:r>
                  <a:rPr lang="en-US" sz="1400" b="0"/>
                  <a:t>pH</a:t>
                </a:r>
              </a:p>
            </c:rich>
          </c:tx>
          <c:layout/>
          <c:overlay val="0"/>
        </c:title>
        <c:numFmt formatCode="General" sourceLinked="1"/>
        <c:majorTickMark val="out"/>
        <c:minorTickMark val="none"/>
        <c:tickLblPos val="nextTo"/>
        <c:txPr>
          <a:bodyPr/>
          <a:lstStyle/>
          <a:p>
            <a:pPr>
              <a:defRPr sz="1200"/>
            </a:pPr>
            <a:endParaRPr lang="en-US"/>
          </a:p>
        </c:txPr>
        <c:crossAx val="75462528"/>
        <c:crosses val="autoZero"/>
        <c:crossBetween val="between"/>
      </c:valAx>
    </c:plotArea>
    <c:legend>
      <c:legendPos val="r"/>
      <c:layout>
        <c:manualLayout>
          <c:xMode val="edge"/>
          <c:yMode val="edge"/>
          <c:x val="0.8909652230971129"/>
          <c:y val="0.48867436333971764"/>
          <c:w val="6.0423665791776028E-2"/>
          <c:h val="9.2358303185074833E-2"/>
        </c:manualLayout>
      </c:layout>
      <c:overlay val="0"/>
      <c:txPr>
        <a:bodyPr/>
        <a:lstStyle/>
        <a:p>
          <a:pPr>
            <a:defRPr sz="1200"/>
          </a:pPr>
          <a:endParaRPr lang="en-US"/>
        </a:p>
      </c:txPr>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dirty="0"/>
              <a:t>Marsh Creek:</a:t>
            </a:r>
            <a:r>
              <a:rPr lang="en-US" baseline="0" dirty="0"/>
              <a:t> pH</a:t>
            </a:r>
            <a:endParaRPr lang="en-US" dirty="0"/>
          </a:p>
        </c:rich>
      </c:tx>
      <c:layout>
        <c:manualLayout>
          <c:xMode val="edge"/>
          <c:yMode val="edge"/>
          <c:x val="0.38612929962701997"/>
          <c:y val="1.38888438929016E-2"/>
        </c:manualLayout>
      </c:layout>
      <c:overlay val="0"/>
    </c:title>
    <c:autoTitleDeleted val="0"/>
    <c:plotArea>
      <c:layout/>
      <c:barChart>
        <c:barDir val="col"/>
        <c:grouping val="clustered"/>
        <c:varyColors val="0"/>
        <c:ser>
          <c:idx val="1"/>
          <c:order val="0"/>
          <c:tx>
            <c:strRef>
              <c:f>'Marsh Creeek'!$B$1</c:f>
              <c:strCache>
                <c:ptCount val="1"/>
                <c:pt idx="0">
                  <c:v>Average pH</c:v>
                </c:pt>
              </c:strCache>
            </c:strRef>
          </c:tx>
          <c:spPr>
            <a:solidFill>
              <a:schemeClr val="accent1"/>
            </a:solidFill>
          </c:spPr>
          <c:invertIfNegative val="0"/>
          <c:val>
            <c:numRef>
              <c:f>'Marsh Creeek'!$B$2:$B$7</c:f>
              <c:numCache>
                <c:formatCode>General</c:formatCode>
                <c:ptCount val="6"/>
                <c:pt idx="0">
                  <c:v>6</c:v>
                </c:pt>
                <c:pt idx="1">
                  <c:v>7.5</c:v>
                </c:pt>
                <c:pt idx="2">
                  <c:v>6.25</c:v>
                </c:pt>
                <c:pt idx="3">
                  <c:v>6.5</c:v>
                </c:pt>
                <c:pt idx="4">
                  <c:v>6.83</c:v>
                </c:pt>
                <c:pt idx="5">
                  <c:v>6.33</c:v>
                </c:pt>
              </c:numCache>
            </c:numRef>
          </c:val>
        </c:ser>
        <c:dLbls>
          <c:showLegendKey val="0"/>
          <c:showVal val="0"/>
          <c:showCatName val="0"/>
          <c:showSerName val="0"/>
          <c:showPercent val="0"/>
          <c:showBubbleSize val="0"/>
        </c:dLbls>
        <c:gapWidth val="150"/>
        <c:axId val="80819328"/>
        <c:axId val="80821248"/>
      </c:barChart>
      <c:catAx>
        <c:axId val="80819328"/>
        <c:scaling>
          <c:orientation val="minMax"/>
        </c:scaling>
        <c:delete val="0"/>
        <c:axPos val="b"/>
        <c:title>
          <c:tx>
            <c:rich>
              <a:bodyPr/>
              <a:lstStyle/>
              <a:p>
                <a:pPr>
                  <a:defRPr/>
                </a:pPr>
                <a:r>
                  <a:rPr lang="en-US"/>
                  <a:t>Sample Sites</a:t>
                </a:r>
              </a:p>
            </c:rich>
          </c:tx>
          <c:layout/>
          <c:overlay val="0"/>
        </c:title>
        <c:majorTickMark val="none"/>
        <c:minorTickMark val="none"/>
        <c:tickLblPos val="nextTo"/>
        <c:crossAx val="80821248"/>
        <c:crosses val="autoZero"/>
        <c:auto val="1"/>
        <c:lblAlgn val="ctr"/>
        <c:lblOffset val="100"/>
        <c:noMultiLvlLbl val="0"/>
      </c:catAx>
      <c:valAx>
        <c:axId val="80821248"/>
        <c:scaling>
          <c:orientation val="minMax"/>
          <c:max val="7.8"/>
          <c:min val="5.6"/>
        </c:scaling>
        <c:delete val="0"/>
        <c:axPos val="l"/>
        <c:majorGridlines/>
        <c:title>
          <c:tx>
            <c:rich>
              <a:bodyPr rot="-5400000" vert="horz"/>
              <a:lstStyle/>
              <a:p>
                <a:pPr>
                  <a:defRPr/>
                </a:pPr>
                <a:r>
                  <a:rPr lang="en-US"/>
                  <a:t>Ph</a:t>
                </a:r>
              </a:p>
            </c:rich>
          </c:tx>
          <c:layout/>
          <c:overlay val="0"/>
        </c:title>
        <c:numFmt formatCode="General" sourceLinked="1"/>
        <c:majorTickMark val="none"/>
        <c:minorTickMark val="none"/>
        <c:tickLblPos val="nextTo"/>
        <c:crossAx val="80819328"/>
        <c:crosses val="autoZero"/>
        <c:crossBetween val="between"/>
        <c:majorUnit val="0.2"/>
      </c:valAx>
    </c:plotArea>
    <c:legend>
      <c:legendPos val="r"/>
      <c:layout>
        <c:manualLayout>
          <c:xMode val="edge"/>
          <c:yMode val="edge"/>
          <c:x val="0.377889545056868"/>
          <c:y val="0.11317621755613901"/>
          <c:w val="0.17766601049868799"/>
          <c:h val="8.3717191601049901E-2"/>
        </c:manualLayout>
      </c:layout>
      <c:overlay val="0"/>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Marsh Creek:  Average Dissolved Oxygen </a:t>
            </a:r>
          </a:p>
        </c:rich>
      </c:tx>
      <c:layout>
        <c:manualLayout>
          <c:xMode val="edge"/>
          <c:yMode val="edge"/>
          <c:x val="0.27162292213473299"/>
          <c:y val="4.4178320177406603E-2"/>
        </c:manualLayout>
      </c:layout>
      <c:overlay val="0"/>
    </c:title>
    <c:autoTitleDeleted val="0"/>
    <c:plotArea>
      <c:layout>
        <c:manualLayout>
          <c:layoutTarget val="inner"/>
          <c:xMode val="edge"/>
          <c:yMode val="edge"/>
          <c:x val="0.117564208391589"/>
          <c:y val="0.203824766473095"/>
          <c:w val="0.77428241145808496"/>
          <c:h val="0.62889290266268905"/>
        </c:manualLayout>
      </c:layout>
      <c:barChart>
        <c:barDir val="col"/>
        <c:grouping val="clustered"/>
        <c:varyColors val="0"/>
        <c:ser>
          <c:idx val="0"/>
          <c:order val="0"/>
          <c:tx>
            <c:strRef>
              <c:f>Sheet1!$B$1</c:f>
              <c:strCache>
                <c:ptCount val="1"/>
                <c:pt idx="0">
                  <c:v>Average Dissolved Oxygen (DO)</c:v>
                </c:pt>
              </c:strCache>
            </c:strRef>
          </c:tx>
          <c:invertIfNegative val="0"/>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4.2</c:v>
                </c:pt>
                <c:pt idx="1">
                  <c:v>4.8</c:v>
                </c:pt>
                <c:pt idx="2">
                  <c:v>6.3</c:v>
                </c:pt>
                <c:pt idx="3">
                  <c:v>6.5</c:v>
                </c:pt>
                <c:pt idx="4">
                  <c:v>6</c:v>
                </c:pt>
                <c:pt idx="5">
                  <c:v>5.7</c:v>
                </c:pt>
              </c:numCache>
            </c:numRef>
          </c:val>
        </c:ser>
        <c:dLbls>
          <c:showLegendKey val="0"/>
          <c:showVal val="0"/>
          <c:showCatName val="0"/>
          <c:showSerName val="0"/>
          <c:showPercent val="0"/>
          <c:showBubbleSize val="0"/>
        </c:dLbls>
        <c:gapWidth val="150"/>
        <c:axId val="80839040"/>
        <c:axId val="80840576"/>
      </c:barChart>
      <c:catAx>
        <c:axId val="80839040"/>
        <c:scaling>
          <c:orientation val="minMax"/>
        </c:scaling>
        <c:delete val="0"/>
        <c:axPos val="b"/>
        <c:numFmt formatCode="General" sourceLinked="1"/>
        <c:majorTickMark val="out"/>
        <c:minorTickMark val="none"/>
        <c:tickLblPos val="nextTo"/>
        <c:crossAx val="80840576"/>
        <c:crosses val="autoZero"/>
        <c:auto val="1"/>
        <c:lblAlgn val="ctr"/>
        <c:lblOffset val="100"/>
        <c:noMultiLvlLbl val="0"/>
      </c:catAx>
      <c:valAx>
        <c:axId val="80840576"/>
        <c:scaling>
          <c:orientation val="minMax"/>
        </c:scaling>
        <c:delete val="0"/>
        <c:axPos val="l"/>
        <c:majorGridlines/>
        <c:numFmt formatCode="General" sourceLinked="1"/>
        <c:majorTickMark val="out"/>
        <c:minorTickMark val="none"/>
        <c:tickLblPos val="nextTo"/>
        <c:crossAx val="80839040"/>
        <c:crosses val="autoZero"/>
        <c:crossBetween val="between"/>
      </c:valAx>
    </c:plotArea>
    <c:legend>
      <c:legendPos val="r"/>
      <c:layout>
        <c:manualLayout>
          <c:xMode val="edge"/>
          <c:yMode val="edge"/>
          <c:x val="0.36840274899848002"/>
          <c:y val="0.121525004900063"/>
          <c:w val="0.27090223167282101"/>
          <c:h val="5.4947521196928702E-2"/>
        </c:manualLayout>
      </c:layout>
      <c:overlay val="0"/>
    </c:legend>
    <c:plotVisOnly val="1"/>
    <c:dispBlanksAs val="gap"/>
    <c:showDLblsOverMax val="0"/>
  </c:chart>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Marsh</a:t>
            </a:r>
            <a:r>
              <a:rPr lang="en-US" baseline="0"/>
              <a:t> Creek: Water Temperature (C) versus Dissolved Oxygen (mg/L)</a:t>
            </a:r>
            <a:endParaRPr lang="en-US"/>
          </a:p>
        </c:rich>
      </c:tx>
      <c:layout/>
      <c:overlay val="0"/>
    </c:title>
    <c:autoTitleDeleted val="0"/>
    <c:plotArea>
      <c:layout/>
      <c:scatterChart>
        <c:scatterStyle val="lineMarker"/>
        <c:varyColors val="0"/>
        <c:ser>
          <c:idx val="0"/>
          <c:order val="0"/>
          <c:spPr>
            <a:ln w="28575">
              <a:noFill/>
            </a:ln>
          </c:spPr>
          <c:trendline>
            <c:trendlineType val="linear"/>
            <c:dispRSqr val="1"/>
            <c:dispEq val="1"/>
            <c:trendlineLbl>
              <c:layout>
                <c:manualLayout>
                  <c:x val="9.1508092738407695E-2"/>
                  <c:y val="0.33771981627296599"/>
                </c:manualLayout>
              </c:layout>
              <c:numFmt formatCode="General" sourceLinked="0"/>
            </c:trendlineLbl>
          </c:trendline>
          <c:xVal>
            <c:numRef>
              <c:f>'Group Chart'!$A$36:$A$53</c:f>
              <c:numCache>
                <c:formatCode>General</c:formatCode>
                <c:ptCount val="18"/>
                <c:pt idx="0">
                  <c:v>21</c:v>
                </c:pt>
                <c:pt idx="1">
                  <c:v>17.75</c:v>
                </c:pt>
                <c:pt idx="2">
                  <c:v>19.600000000000001</c:v>
                </c:pt>
                <c:pt idx="3">
                  <c:v>21</c:v>
                </c:pt>
                <c:pt idx="4">
                  <c:v>21</c:v>
                </c:pt>
                <c:pt idx="5">
                  <c:v>22.7</c:v>
                </c:pt>
                <c:pt idx="6">
                  <c:v>22.5</c:v>
                </c:pt>
                <c:pt idx="7">
                  <c:v>21</c:v>
                </c:pt>
                <c:pt idx="8">
                  <c:v>23</c:v>
                </c:pt>
                <c:pt idx="9">
                  <c:v>23.5</c:v>
                </c:pt>
                <c:pt idx="10">
                  <c:v>22</c:v>
                </c:pt>
                <c:pt idx="11">
                  <c:v>23</c:v>
                </c:pt>
                <c:pt idx="12">
                  <c:v>22</c:v>
                </c:pt>
                <c:pt idx="13">
                  <c:v>22.5</c:v>
                </c:pt>
                <c:pt idx="14">
                  <c:v>23.5</c:v>
                </c:pt>
                <c:pt idx="15">
                  <c:v>22</c:v>
                </c:pt>
                <c:pt idx="16">
                  <c:v>21</c:v>
                </c:pt>
                <c:pt idx="17">
                  <c:v>22</c:v>
                </c:pt>
              </c:numCache>
            </c:numRef>
          </c:xVal>
          <c:yVal>
            <c:numRef>
              <c:f>'Group Chart'!$B$36:$B$53</c:f>
              <c:numCache>
                <c:formatCode>General</c:formatCode>
                <c:ptCount val="18"/>
                <c:pt idx="0">
                  <c:v>1.9</c:v>
                </c:pt>
                <c:pt idx="1">
                  <c:v>2.6</c:v>
                </c:pt>
                <c:pt idx="2">
                  <c:v>2</c:v>
                </c:pt>
                <c:pt idx="3">
                  <c:v>3.7</c:v>
                </c:pt>
                <c:pt idx="4">
                  <c:v>5.4</c:v>
                </c:pt>
                <c:pt idx="5">
                  <c:v>5.4</c:v>
                </c:pt>
                <c:pt idx="6">
                  <c:v>6.4</c:v>
                </c:pt>
                <c:pt idx="7">
                  <c:v>6.5</c:v>
                </c:pt>
                <c:pt idx="8">
                  <c:v>6</c:v>
                </c:pt>
                <c:pt idx="9">
                  <c:v>7.45</c:v>
                </c:pt>
                <c:pt idx="10">
                  <c:v>6.3</c:v>
                </c:pt>
                <c:pt idx="11">
                  <c:v>5.8</c:v>
                </c:pt>
                <c:pt idx="12">
                  <c:v>6</c:v>
                </c:pt>
                <c:pt idx="13">
                  <c:v>6.25</c:v>
                </c:pt>
                <c:pt idx="14">
                  <c:v>5.9</c:v>
                </c:pt>
                <c:pt idx="15">
                  <c:v>6.3</c:v>
                </c:pt>
                <c:pt idx="16">
                  <c:v>5</c:v>
                </c:pt>
                <c:pt idx="17">
                  <c:v>5.85</c:v>
                </c:pt>
              </c:numCache>
            </c:numRef>
          </c:yVal>
          <c:smooth val="0"/>
        </c:ser>
        <c:dLbls>
          <c:showLegendKey val="0"/>
          <c:showVal val="0"/>
          <c:showCatName val="0"/>
          <c:showSerName val="0"/>
          <c:showPercent val="0"/>
          <c:showBubbleSize val="0"/>
        </c:dLbls>
        <c:axId val="81043840"/>
        <c:axId val="81045760"/>
      </c:scatterChart>
      <c:valAx>
        <c:axId val="81043840"/>
        <c:scaling>
          <c:orientation val="minMax"/>
          <c:min val="19"/>
        </c:scaling>
        <c:delete val="0"/>
        <c:axPos val="b"/>
        <c:title>
          <c:tx>
            <c:rich>
              <a:bodyPr/>
              <a:lstStyle/>
              <a:p>
                <a:pPr>
                  <a:defRPr/>
                </a:pPr>
                <a:r>
                  <a:rPr lang="en-US"/>
                  <a:t>Water</a:t>
                </a:r>
                <a:r>
                  <a:rPr lang="en-US" baseline="0"/>
                  <a:t> Temperature (C)</a:t>
                </a:r>
                <a:endParaRPr lang="en-US"/>
              </a:p>
            </c:rich>
          </c:tx>
          <c:layout/>
          <c:overlay val="0"/>
        </c:title>
        <c:numFmt formatCode="General" sourceLinked="1"/>
        <c:majorTickMark val="out"/>
        <c:minorTickMark val="none"/>
        <c:tickLblPos val="nextTo"/>
        <c:txPr>
          <a:bodyPr rot="0" vert="horz"/>
          <a:lstStyle/>
          <a:p>
            <a:pPr>
              <a:defRPr sz="1000" b="0" i="0" u="none" strike="noStrike" baseline="0">
                <a:solidFill>
                  <a:srgbClr val="333333"/>
                </a:solidFill>
                <a:latin typeface="Calibri"/>
                <a:ea typeface="Calibri"/>
                <a:cs typeface="Calibri"/>
              </a:defRPr>
            </a:pPr>
            <a:endParaRPr lang="en-US"/>
          </a:p>
        </c:txPr>
        <c:crossAx val="81045760"/>
        <c:crosses val="autoZero"/>
        <c:crossBetween val="midCat"/>
      </c:valAx>
      <c:valAx>
        <c:axId val="81045760"/>
        <c:scaling>
          <c:orientation val="minMax"/>
        </c:scaling>
        <c:delete val="0"/>
        <c:axPos val="l"/>
        <c:majorGridlines/>
        <c:title>
          <c:tx>
            <c:rich>
              <a:bodyPr rot="-5400000" vert="horz"/>
              <a:lstStyle/>
              <a:p>
                <a:pPr>
                  <a:defRPr/>
                </a:pPr>
                <a:r>
                  <a:rPr lang="en-US"/>
                  <a:t>Dissolved</a:t>
                </a:r>
                <a:r>
                  <a:rPr lang="en-US" baseline="0"/>
                  <a:t> Oxygen (mg/L)</a:t>
                </a:r>
                <a:endParaRPr lang="en-US"/>
              </a:p>
            </c:rich>
          </c:tx>
          <c:layout/>
          <c:overlay val="0"/>
        </c:title>
        <c:numFmt formatCode="General" sourceLinked="1"/>
        <c:majorTickMark val="out"/>
        <c:minorTickMark val="none"/>
        <c:tickLblPos val="nextTo"/>
        <c:spPr>
          <a:noFill/>
          <a:ln>
            <a:noFill/>
          </a:ln>
        </c:spPr>
        <c:crossAx val="81043840"/>
        <c:crosses val="autoZero"/>
        <c:crossBetween val="midCat"/>
      </c:valAx>
      <c:spPr>
        <a:noFill/>
        <a:ln w="25400">
          <a:noFill/>
        </a:ln>
      </c:spPr>
    </c:plotArea>
    <c:plotVisOnly val="1"/>
    <c:dispBlanksAs val="gap"/>
    <c:showDLblsOverMax val="0"/>
  </c:chart>
  <c:spPr>
    <a:noFill/>
    <a:ln>
      <a:noFill/>
    </a:ln>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lgn="ctr">
              <a:defRPr/>
            </a:pPr>
            <a:r>
              <a:rPr lang="en-US"/>
              <a:t>Long</a:t>
            </a:r>
            <a:r>
              <a:rPr lang="en-US" baseline="0"/>
              <a:t> Island Creek: Conductivity</a:t>
            </a:r>
            <a:endParaRPr lang="en-US"/>
          </a:p>
        </c:rich>
      </c:tx>
      <c:layout>
        <c:manualLayout>
          <c:xMode val="edge"/>
          <c:yMode val="edge"/>
          <c:x val="0.31482064741907301"/>
          <c:y val="1.41737359862247E-6"/>
        </c:manualLayout>
      </c:layout>
      <c:overlay val="0"/>
    </c:title>
    <c:autoTitleDeleted val="0"/>
    <c:plotArea>
      <c:layout>
        <c:manualLayout>
          <c:layoutTarget val="inner"/>
          <c:xMode val="edge"/>
          <c:yMode val="edge"/>
          <c:x val="0.13496517262265301"/>
          <c:y val="0.108480540195173"/>
          <c:w val="0.74961858133117998"/>
          <c:h val="0.80428641335087403"/>
        </c:manualLayout>
      </c:layout>
      <c:barChart>
        <c:barDir val="col"/>
        <c:grouping val="clustered"/>
        <c:varyColors val="0"/>
        <c:ser>
          <c:idx val="0"/>
          <c:order val="0"/>
          <c:tx>
            <c:v>Average Conductivity</c:v>
          </c:tx>
          <c:invertIfNegative val="0"/>
          <c:cat>
            <c:strRef>
              <c:f>Sheet1!$A$1:$A$12</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Sheet1!$B$1:$B$12</c:f>
              <c:numCache>
                <c:formatCode>General</c:formatCode>
                <c:ptCount val="12"/>
                <c:pt idx="0">
                  <c:v>88</c:v>
                </c:pt>
                <c:pt idx="1">
                  <c:v>85</c:v>
                </c:pt>
                <c:pt idx="2">
                  <c:v>106.75</c:v>
                </c:pt>
                <c:pt idx="3">
                  <c:v>106.85</c:v>
                </c:pt>
                <c:pt idx="4">
                  <c:v>240</c:v>
                </c:pt>
                <c:pt idx="5">
                  <c:v>140</c:v>
                </c:pt>
                <c:pt idx="6">
                  <c:v>140</c:v>
                </c:pt>
                <c:pt idx="7">
                  <c:v>150</c:v>
                </c:pt>
                <c:pt idx="8">
                  <c:v>137.5</c:v>
                </c:pt>
                <c:pt idx="9">
                  <c:v>140</c:v>
                </c:pt>
                <c:pt idx="10">
                  <c:v>130</c:v>
                </c:pt>
                <c:pt idx="11">
                  <c:v>120</c:v>
                </c:pt>
              </c:numCache>
            </c:numRef>
          </c:val>
        </c:ser>
        <c:dLbls>
          <c:showLegendKey val="0"/>
          <c:showVal val="0"/>
          <c:showCatName val="0"/>
          <c:showSerName val="0"/>
          <c:showPercent val="0"/>
          <c:showBubbleSize val="0"/>
        </c:dLbls>
        <c:gapWidth val="150"/>
        <c:axId val="92058752"/>
        <c:axId val="92060672"/>
      </c:barChart>
      <c:catAx>
        <c:axId val="92058752"/>
        <c:scaling>
          <c:orientation val="minMax"/>
        </c:scaling>
        <c:delete val="0"/>
        <c:axPos val="b"/>
        <c:title>
          <c:tx>
            <c:rich>
              <a:bodyPr/>
              <a:lstStyle/>
              <a:p>
                <a:pPr>
                  <a:defRPr/>
                </a:pPr>
                <a:r>
                  <a:rPr lang="en-US"/>
                  <a:t>Sample Sites</a:t>
                </a:r>
              </a:p>
            </c:rich>
          </c:tx>
          <c:layout/>
          <c:overlay val="0"/>
        </c:title>
        <c:majorTickMark val="out"/>
        <c:minorTickMark val="none"/>
        <c:tickLblPos val="nextTo"/>
        <c:crossAx val="92060672"/>
        <c:crosses val="autoZero"/>
        <c:auto val="1"/>
        <c:lblAlgn val="ctr"/>
        <c:lblOffset val="100"/>
        <c:noMultiLvlLbl val="0"/>
      </c:catAx>
      <c:valAx>
        <c:axId val="92060672"/>
        <c:scaling>
          <c:orientation val="minMax"/>
        </c:scaling>
        <c:delete val="0"/>
        <c:axPos val="l"/>
        <c:majorGridlines/>
        <c:title>
          <c:tx>
            <c:rich>
              <a:bodyPr rot="-5400000" vert="horz"/>
              <a:lstStyle/>
              <a:p>
                <a:pPr>
                  <a:defRPr/>
                </a:pPr>
                <a:r>
                  <a:rPr lang="en-US"/>
                  <a:t>Conductivity</a:t>
                </a:r>
                <a:r>
                  <a:rPr lang="en-US" baseline="0"/>
                  <a:t> us/cm</a:t>
                </a:r>
                <a:endParaRPr lang="en-US"/>
              </a:p>
            </c:rich>
          </c:tx>
          <c:layout/>
          <c:overlay val="0"/>
        </c:title>
        <c:numFmt formatCode="General" sourceLinked="1"/>
        <c:majorTickMark val="out"/>
        <c:minorTickMark val="none"/>
        <c:tickLblPos val="nextTo"/>
        <c:crossAx val="92058752"/>
        <c:crosses val="autoZero"/>
        <c:crossBetween val="between"/>
      </c:valAx>
    </c:plotArea>
    <c:legend>
      <c:legendPos val="r"/>
      <c:layout>
        <c:manualLayout>
          <c:xMode val="edge"/>
          <c:yMode val="edge"/>
          <c:x val="0.35731822995809698"/>
          <c:y val="5.76127945909784E-2"/>
          <c:w val="0.22095093882495501"/>
          <c:h val="5.2758317682937303E-2"/>
        </c:manualLayout>
      </c:layout>
      <c:overlay val="0"/>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Long</a:t>
            </a:r>
            <a:r>
              <a:rPr lang="en-US" baseline="0"/>
              <a:t> Island Creek: pH</a:t>
            </a:r>
            <a:endParaRPr lang="en-US"/>
          </a:p>
        </c:rich>
      </c:tx>
      <c:layout>
        <c:manualLayout>
          <c:xMode val="edge"/>
          <c:yMode val="edge"/>
          <c:x val="0.332716420315882"/>
          <c:y val="1.38888438929016E-2"/>
        </c:manualLayout>
      </c:layout>
      <c:overlay val="0"/>
    </c:title>
    <c:autoTitleDeleted val="0"/>
    <c:plotArea>
      <c:layout/>
      <c:barChart>
        <c:barDir val="col"/>
        <c:grouping val="clustered"/>
        <c:varyColors val="0"/>
        <c:ser>
          <c:idx val="0"/>
          <c:order val="0"/>
          <c:tx>
            <c:strRef>
              <c:f>'Long Island'!$B$1</c:f>
              <c:strCache>
                <c:ptCount val="1"/>
                <c:pt idx="0">
                  <c:v>Average pH</c:v>
                </c:pt>
              </c:strCache>
            </c:strRef>
          </c:tx>
          <c:invertIfNegative val="0"/>
          <c:cat>
            <c:strRef>
              <c:f>'Long Island'!$A$2:$A$13</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'Long Island'!$B$2:$B$13</c:f>
              <c:numCache>
                <c:formatCode>General</c:formatCode>
                <c:ptCount val="12"/>
                <c:pt idx="0">
                  <c:v>6.17</c:v>
                </c:pt>
                <c:pt idx="1">
                  <c:v>6</c:v>
                </c:pt>
                <c:pt idx="2">
                  <c:v>7.5</c:v>
                </c:pt>
                <c:pt idx="3">
                  <c:v>7.5</c:v>
                </c:pt>
                <c:pt idx="4">
                  <c:v>6.42</c:v>
                </c:pt>
                <c:pt idx="5">
                  <c:v>6.58</c:v>
                </c:pt>
                <c:pt idx="6">
                  <c:v>7.06</c:v>
                </c:pt>
                <c:pt idx="7">
                  <c:v>6.88</c:v>
                </c:pt>
                <c:pt idx="8">
                  <c:v>7</c:v>
                </c:pt>
                <c:pt idx="9">
                  <c:v>6.83</c:v>
                </c:pt>
                <c:pt idx="10">
                  <c:v>6.5</c:v>
                </c:pt>
                <c:pt idx="11">
                  <c:v>6.52</c:v>
                </c:pt>
              </c:numCache>
            </c:numRef>
          </c:val>
        </c:ser>
        <c:dLbls>
          <c:showLegendKey val="0"/>
          <c:showVal val="0"/>
          <c:showCatName val="0"/>
          <c:showSerName val="0"/>
          <c:showPercent val="0"/>
          <c:showBubbleSize val="0"/>
        </c:dLbls>
        <c:gapWidth val="150"/>
        <c:axId val="103911808"/>
        <c:axId val="103913728"/>
      </c:barChart>
      <c:catAx>
        <c:axId val="103911808"/>
        <c:scaling>
          <c:orientation val="minMax"/>
        </c:scaling>
        <c:delete val="0"/>
        <c:axPos val="b"/>
        <c:title>
          <c:tx>
            <c:rich>
              <a:bodyPr/>
              <a:lstStyle/>
              <a:p>
                <a:pPr>
                  <a:defRPr/>
                </a:pPr>
                <a:r>
                  <a:rPr lang="en-US"/>
                  <a:t>Sample Sites</a:t>
                </a:r>
              </a:p>
            </c:rich>
          </c:tx>
          <c:layout/>
          <c:overlay val="0"/>
        </c:title>
        <c:numFmt formatCode="General" sourceLinked="0"/>
        <c:majorTickMark val="none"/>
        <c:minorTickMark val="none"/>
        <c:tickLblPos val="nextTo"/>
        <c:crossAx val="103913728"/>
        <c:crosses val="autoZero"/>
        <c:auto val="1"/>
        <c:lblAlgn val="ctr"/>
        <c:lblOffset val="100"/>
        <c:noMultiLvlLbl val="0"/>
      </c:catAx>
      <c:valAx>
        <c:axId val="103913728"/>
        <c:scaling>
          <c:orientation val="minMax"/>
          <c:max val="7.6"/>
          <c:min val="5.6"/>
        </c:scaling>
        <c:delete val="0"/>
        <c:axPos val="l"/>
        <c:majorGridlines/>
        <c:title>
          <c:tx>
            <c:rich>
              <a:bodyPr rot="-5400000" vert="horz"/>
              <a:lstStyle/>
              <a:p>
                <a:pPr>
                  <a:defRPr/>
                </a:pPr>
                <a:r>
                  <a:rPr lang="en-US"/>
                  <a:t>pH</a:t>
                </a:r>
              </a:p>
            </c:rich>
          </c:tx>
          <c:layout/>
          <c:overlay val="0"/>
        </c:title>
        <c:numFmt formatCode="General" sourceLinked="1"/>
        <c:majorTickMark val="none"/>
        <c:minorTickMark val="none"/>
        <c:tickLblPos val="nextTo"/>
        <c:crossAx val="103911808"/>
        <c:crosses val="autoZero"/>
        <c:crossBetween val="between"/>
        <c:majorUnit val="0.2"/>
      </c:valAx>
    </c:plotArea>
    <c:legend>
      <c:legendPos val="r"/>
      <c:layout>
        <c:manualLayout>
          <c:xMode val="edge"/>
          <c:yMode val="edge"/>
          <c:x val="0.40288954505686803"/>
          <c:y val="0.10854658792650899"/>
          <c:w val="0.17766601049868799"/>
          <c:h val="8.3717191601049901E-2"/>
        </c:manualLayout>
      </c:layout>
      <c:overlay val="0"/>
    </c:legend>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Long</a:t>
            </a:r>
            <a:r>
              <a:rPr lang="en-US" baseline="0"/>
              <a:t> Island Creek</a:t>
            </a:r>
            <a:r>
              <a:rPr lang="en-US"/>
              <a:t>:  Average Dissolved Oxygen </a:t>
            </a:r>
          </a:p>
        </c:rich>
      </c:tx>
      <c:layout>
        <c:manualLayout>
          <c:xMode val="edge"/>
          <c:yMode val="edge"/>
          <c:x val="0.253113574618962"/>
          <c:y val="4.4182369816259802E-2"/>
        </c:manualLayout>
      </c:layout>
      <c:overlay val="0"/>
    </c:title>
    <c:autoTitleDeleted val="0"/>
    <c:plotArea>
      <c:layout>
        <c:manualLayout>
          <c:layoutTarget val="inner"/>
          <c:xMode val="edge"/>
          <c:yMode val="edge"/>
          <c:x val="0.13353494846539901"/>
          <c:y val="0.21168936504993999"/>
          <c:w val="0.78810047116197901"/>
          <c:h val="0.61457369896591196"/>
        </c:manualLayout>
      </c:layout>
      <c:barChart>
        <c:barDir val="col"/>
        <c:grouping val="clustered"/>
        <c:varyColors val="0"/>
        <c:ser>
          <c:idx val="0"/>
          <c:order val="0"/>
          <c:tx>
            <c:strRef>
              <c:f>Sheet1!$B$1</c:f>
              <c:strCache>
                <c:ptCount val="1"/>
                <c:pt idx="0">
                  <c:v>Average Dissolved Oxygen (DO)</c:v>
                </c:pt>
              </c:strCache>
            </c:strRef>
          </c:tx>
          <c:invertIfNegative val="0"/>
          <c:cat>
            <c:strRef>
              <c:f>Sheet1!$A$2:$A$13</c:f>
              <c:strCache>
                <c:ptCount val="12"/>
                <c:pt idx="0">
                  <c:v>1A</c:v>
                </c:pt>
                <c:pt idx="1">
                  <c:v>1B</c:v>
                </c:pt>
                <c:pt idx="2">
                  <c:v>2A</c:v>
                </c:pt>
                <c:pt idx="3">
                  <c:v>2B</c:v>
                </c:pt>
                <c:pt idx="4">
                  <c:v>3A</c:v>
                </c:pt>
                <c:pt idx="5">
                  <c:v>3B</c:v>
                </c:pt>
                <c:pt idx="6">
                  <c:v>4A</c:v>
                </c:pt>
                <c:pt idx="7">
                  <c:v>4B</c:v>
                </c:pt>
                <c:pt idx="8">
                  <c:v>5A</c:v>
                </c:pt>
                <c:pt idx="9">
                  <c:v>5B</c:v>
                </c:pt>
                <c:pt idx="10">
                  <c:v>6A</c:v>
                </c:pt>
                <c:pt idx="11">
                  <c:v>6B</c:v>
                </c:pt>
              </c:strCache>
            </c:strRef>
          </c:cat>
          <c:val>
            <c:numRef>
              <c:f>Sheet1!$B$2:$B$13</c:f>
              <c:numCache>
                <c:formatCode>General</c:formatCode>
                <c:ptCount val="12"/>
                <c:pt idx="0">
                  <c:v>2.7</c:v>
                </c:pt>
                <c:pt idx="1">
                  <c:v>2.2000000000000002</c:v>
                </c:pt>
                <c:pt idx="2">
                  <c:v>5.9</c:v>
                </c:pt>
                <c:pt idx="3">
                  <c:v>5.6</c:v>
                </c:pt>
                <c:pt idx="4">
                  <c:v>5.0999999999999996</c:v>
                </c:pt>
                <c:pt idx="5">
                  <c:v>5.3</c:v>
                </c:pt>
                <c:pt idx="6">
                  <c:v>7.8</c:v>
                </c:pt>
                <c:pt idx="7">
                  <c:v>7.6</c:v>
                </c:pt>
                <c:pt idx="8">
                  <c:v>6.3</c:v>
                </c:pt>
                <c:pt idx="9">
                  <c:v>6.5</c:v>
                </c:pt>
                <c:pt idx="10">
                  <c:v>5.4</c:v>
                </c:pt>
                <c:pt idx="11">
                  <c:v>6.1</c:v>
                </c:pt>
              </c:numCache>
            </c:numRef>
          </c:val>
        </c:ser>
        <c:dLbls>
          <c:showLegendKey val="0"/>
          <c:showVal val="0"/>
          <c:showCatName val="0"/>
          <c:showSerName val="0"/>
          <c:showPercent val="0"/>
          <c:showBubbleSize val="0"/>
        </c:dLbls>
        <c:gapWidth val="150"/>
        <c:axId val="103935360"/>
        <c:axId val="116032640"/>
      </c:barChart>
      <c:catAx>
        <c:axId val="103935360"/>
        <c:scaling>
          <c:orientation val="minMax"/>
        </c:scaling>
        <c:delete val="0"/>
        <c:axPos val="b"/>
        <c:majorTickMark val="out"/>
        <c:minorTickMark val="none"/>
        <c:tickLblPos val="nextTo"/>
        <c:crossAx val="116032640"/>
        <c:crosses val="autoZero"/>
        <c:auto val="1"/>
        <c:lblAlgn val="ctr"/>
        <c:lblOffset val="100"/>
        <c:noMultiLvlLbl val="0"/>
      </c:catAx>
      <c:valAx>
        <c:axId val="116032640"/>
        <c:scaling>
          <c:orientation val="minMax"/>
        </c:scaling>
        <c:delete val="0"/>
        <c:axPos val="l"/>
        <c:majorGridlines/>
        <c:numFmt formatCode="General" sourceLinked="1"/>
        <c:majorTickMark val="out"/>
        <c:minorTickMark val="none"/>
        <c:tickLblPos val="nextTo"/>
        <c:crossAx val="103935360"/>
        <c:crosses val="autoZero"/>
        <c:crossBetween val="between"/>
      </c:valAx>
    </c:plotArea>
    <c:legend>
      <c:legendPos val="r"/>
      <c:layout>
        <c:manualLayout>
          <c:xMode val="edge"/>
          <c:yMode val="edge"/>
          <c:x val="0.37053615015936298"/>
          <c:y val="0.13216865272343301"/>
          <c:w val="0.285026806423127"/>
          <c:h val="5.7067676683841002E-2"/>
        </c:manualLayout>
      </c:layout>
      <c:overlay val="0"/>
    </c:legend>
    <c:plotVisOnly val="1"/>
    <c:dispBlanksAs val="gap"/>
    <c:showDLblsOverMax val="0"/>
  </c:chart>
  <c:externalData r:id="rId2">
    <c:autoUpdate val="0"/>
  </c:externalData>
  <c:userShapes r:id="rId3"/>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Long</a:t>
            </a:r>
            <a:r>
              <a:rPr lang="en-US" baseline="0"/>
              <a:t> Island Creek: Water Temperature (C) versus Dissolved Oxygen (mg/L)</a:t>
            </a:r>
            <a:endParaRPr lang="en-US"/>
          </a:p>
        </c:rich>
      </c:tx>
      <c:layout/>
      <c:overlay val="0"/>
    </c:title>
    <c:autoTitleDeleted val="0"/>
    <c:plotArea>
      <c:layout/>
      <c:scatterChart>
        <c:scatterStyle val="lineMarker"/>
        <c:varyColors val="0"/>
        <c:ser>
          <c:idx val="0"/>
          <c:order val="0"/>
          <c:tx>
            <c:strRef>
              <c:f>'Group Chart'!$B$1</c:f>
              <c:strCache>
                <c:ptCount val="1"/>
                <c:pt idx="0">
                  <c:v>Dissolved Oxygen</c:v>
                </c:pt>
              </c:strCache>
            </c:strRef>
          </c:tx>
          <c:spPr>
            <a:ln w="28575">
              <a:noFill/>
            </a:ln>
          </c:spPr>
          <c:trendline>
            <c:trendlineType val="linear"/>
            <c:dispRSqr val="1"/>
            <c:dispEq val="1"/>
            <c:trendlineLbl>
              <c:layout>
                <c:manualLayout>
                  <c:x val="0.18343547681539801"/>
                  <c:y val="0.18831146106736699"/>
                </c:manualLayout>
              </c:layout>
              <c:numFmt formatCode="General" sourceLinked="0"/>
            </c:trendlineLbl>
          </c:trendline>
          <c:xVal>
            <c:numRef>
              <c:f>'Group Chart'!$A$2:$A$35</c:f>
              <c:numCache>
                <c:formatCode>General</c:formatCode>
                <c:ptCount val="34"/>
                <c:pt idx="0">
                  <c:v>21</c:v>
                </c:pt>
                <c:pt idx="1">
                  <c:v>20</c:v>
                </c:pt>
                <c:pt idx="2">
                  <c:v>21</c:v>
                </c:pt>
                <c:pt idx="3">
                  <c:v>20.25</c:v>
                </c:pt>
                <c:pt idx="4">
                  <c:v>21</c:v>
                </c:pt>
                <c:pt idx="5">
                  <c:v>21.5</c:v>
                </c:pt>
                <c:pt idx="6">
                  <c:v>20.5</c:v>
                </c:pt>
                <c:pt idx="7">
                  <c:v>21.4</c:v>
                </c:pt>
                <c:pt idx="8">
                  <c:v>24.6</c:v>
                </c:pt>
                <c:pt idx="9">
                  <c:v>24.3</c:v>
                </c:pt>
                <c:pt idx="10">
                  <c:v>22.5</c:v>
                </c:pt>
                <c:pt idx="11">
                  <c:v>22</c:v>
                </c:pt>
                <c:pt idx="12">
                  <c:v>23</c:v>
                </c:pt>
                <c:pt idx="13">
                  <c:v>21.5</c:v>
                </c:pt>
                <c:pt idx="14">
                  <c:v>23</c:v>
                </c:pt>
                <c:pt idx="15">
                  <c:v>22</c:v>
                </c:pt>
                <c:pt idx="16">
                  <c:v>24</c:v>
                </c:pt>
                <c:pt idx="17">
                  <c:v>24</c:v>
                </c:pt>
                <c:pt idx="18">
                  <c:v>21</c:v>
                </c:pt>
                <c:pt idx="19">
                  <c:v>21</c:v>
                </c:pt>
                <c:pt idx="20">
                  <c:v>23</c:v>
                </c:pt>
                <c:pt idx="21">
                  <c:v>24</c:v>
                </c:pt>
                <c:pt idx="22">
                  <c:v>23.25</c:v>
                </c:pt>
                <c:pt idx="23">
                  <c:v>22.5</c:v>
                </c:pt>
                <c:pt idx="24">
                  <c:v>22</c:v>
                </c:pt>
                <c:pt idx="25">
                  <c:v>21.5</c:v>
                </c:pt>
                <c:pt idx="26">
                  <c:v>24</c:v>
                </c:pt>
                <c:pt idx="27">
                  <c:v>26</c:v>
                </c:pt>
                <c:pt idx="28">
                  <c:v>23</c:v>
                </c:pt>
                <c:pt idx="29">
                  <c:v>23</c:v>
                </c:pt>
                <c:pt idx="30">
                  <c:v>22</c:v>
                </c:pt>
                <c:pt idx="31">
                  <c:v>23</c:v>
                </c:pt>
                <c:pt idx="32">
                  <c:v>25</c:v>
                </c:pt>
                <c:pt idx="33">
                  <c:v>25</c:v>
                </c:pt>
              </c:numCache>
            </c:numRef>
          </c:xVal>
          <c:yVal>
            <c:numRef>
              <c:f>'Group Chart'!$B$2:$B$35</c:f>
              <c:numCache>
                <c:formatCode>General</c:formatCode>
                <c:ptCount val="34"/>
                <c:pt idx="0">
                  <c:v>3.98</c:v>
                </c:pt>
                <c:pt idx="1">
                  <c:v>5.45</c:v>
                </c:pt>
                <c:pt idx="2">
                  <c:v>2.13</c:v>
                </c:pt>
                <c:pt idx="3">
                  <c:v>3.1</c:v>
                </c:pt>
                <c:pt idx="4">
                  <c:v>7</c:v>
                </c:pt>
                <c:pt idx="5">
                  <c:v>6.8</c:v>
                </c:pt>
                <c:pt idx="6">
                  <c:v>6.8</c:v>
                </c:pt>
                <c:pt idx="7">
                  <c:v>6.8</c:v>
                </c:pt>
                <c:pt idx="8">
                  <c:v>3.5</c:v>
                </c:pt>
                <c:pt idx="9">
                  <c:v>4.2</c:v>
                </c:pt>
                <c:pt idx="10">
                  <c:v>5</c:v>
                </c:pt>
                <c:pt idx="11">
                  <c:v>5.5</c:v>
                </c:pt>
                <c:pt idx="12">
                  <c:v>5</c:v>
                </c:pt>
                <c:pt idx="13">
                  <c:v>5</c:v>
                </c:pt>
                <c:pt idx="14">
                  <c:v>5.4</c:v>
                </c:pt>
                <c:pt idx="15">
                  <c:v>6</c:v>
                </c:pt>
                <c:pt idx="16">
                  <c:v>8.2000000000000011</c:v>
                </c:pt>
                <c:pt idx="17">
                  <c:v>8.2000000000000011</c:v>
                </c:pt>
                <c:pt idx="18">
                  <c:v>6.9</c:v>
                </c:pt>
                <c:pt idx="19">
                  <c:v>7.75</c:v>
                </c:pt>
                <c:pt idx="20">
                  <c:v>6.3</c:v>
                </c:pt>
                <c:pt idx="21">
                  <c:v>7.2</c:v>
                </c:pt>
                <c:pt idx="22">
                  <c:v>6.2</c:v>
                </c:pt>
                <c:pt idx="23">
                  <c:v>6.3</c:v>
                </c:pt>
                <c:pt idx="24">
                  <c:v>6.8</c:v>
                </c:pt>
                <c:pt idx="25">
                  <c:v>6.5</c:v>
                </c:pt>
                <c:pt idx="26">
                  <c:v>6.1</c:v>
                </c:pt>
                <c:pt idx="27">
                  <c:v>6.75</c:v>
                </c:pt>
                <c:pt idx="28">
                  <c:v>5.55</c:v>
                </c:pt>
                <c:pt idx="29">
                  <c:v>5.6</c:v>
                </c:pt>
                <c:pt idx="30">
                  <c:v>5.45</c:v>
                </c:pt>
                <c:pt idx="31">
                  <c:v>5.95</c:v>
                </c:pt>
                <c:pt idx="32">
                  <c:v>5.3</c:v>
                </c:pt>
                <c:pt idx="33">
                  <c:v>8.85</c:v>
                </c:pt>
              </c:numCache>
            </c:numRef>
          </c:yVal>
          <c:smooth val="0"/>
        </c:ser>
        <c:dLbls>
          <c:showLegendKey val="0"/>
          <c:showVal val="0"/>
          <c:showCatName val="0"/>
          <c:showSerName val="0"/>
          <c:showPercent val="0"/>
          <c:showBubbleSize val="0"/>
        </c:dLbls>
        <c:axId val="120127872"/>
        <c:axId val="120129792"/>
      </c:scatterChart>
      <c:valAx>
        <c:axId val="120127872"/>
        <c:scaling>
          <c:orientation val="minMax"/>
          <c:min val="18"/>
        </c:scaling>
        <c:delete val="0"/>
        <c:axPos val="b"/>
        <c:title>
          <c:tx>
            <c:rich>
              <a:bodyPr/>
              <a:lstStyle/>
              <a:p>
                <a:pPr>
                  <a:defRPr/>
                </a:pPr>
                <a:r>
                  <a:rPr lang="en-US"/>
                  <a:t>Water</a:t>
                </a:r>
                <a:r>
                  <a:rPr lang="en-US" baseline="0"/>
                  <a:t> Temperature (C)</a:t>
                </a:r>
                <a:endParaRPr lang="en-US"/>
              </a:p>
            </c:rich>
          </c:tx>
          <c:layout/>
          <c:overlay val="0"/>
        </c:title>
        <c:numFmt formatCode="General" sourceLinked="1"/>
        <c:majorTickMark val="out"/>
        <c:minorTickMark val="none"/>
        <c:tickLblPos val="nextTo"/>
        <c:txPr>
          <a:bodyPr rot="0" vert="horz"/>
          <a:lstStyle/>
          <a:p>
            <a:pPr>
              <a:defRPr sz="1000" b="0" i="0" u="none" strike="noStrike" baseline="0">
                <a:solidFill>
                  <a:srgbClr val="333333"/>
                </a:solidFill>
                <a:latin typeface="Calibri"/>
                <a:ea typeface="Calibri"/>
                <a:cs typeface="Calibri"/>
              </a:defRPr>
            </a:pPr>
            <a:endParaRPr lang="en-US"/>
          </a:p>
        </c:txPr>
        <c:crossAx val="120129792"/>
        <c:crosses val="autoZero"/>
        <c:crossBetween val="midCat"/>
      </c:valAx>
      <c:valAx>
        <c:axId val="120129792"/>
        <c:scaling>
          <c:orientation val="minMax"/>
        </c:scaling>
        <c:delete val="0"/>
        <c:axPos val="l"/>
        <c:majorGridlines/>
        <c:title>
          <c:tx>
            <c:rich>
              <a:bodyPr rot="-5400000" vert="horz"/>
              <a:lstStyle/>
              <a:p>
                <a:pPr>
                  <a:defRPr/>
                </a:pPr>
                <a:r>
                  <a:rPr lang="en-US"/>
                  <a:t>Dissolved</a:t>
                </a:r>
                <a:r>
                  <a:rPr lang="en-US" baseline="0"/>
                  <a:t> Oxygen (mg/L)</a:t>
                </a:r>
                <a:endParaRPr lang="en-US"/>
              </a:p>
            </c:rich>
          </c:tx>
          <c:layout/>
          <c:overlay val="0"/>
        </c:title>
        <c:numFmt formatCode="General" sourceLinked="1"/>
        <c:majorTickMark val="out"/>
        <c:minorTickMark val="none"/>
        <c:tickLblPos val="nextTo"/>
        <c:spPr>
          <a:noFill/>
          <a:ln>
            <a:noFill/>
          </a:ln>
        </c:spPr>
        <c:crossAx val="120127872"/>
        <c:crosses val="autoZero"/>
        <c:crossBetween val="midCat"/>
      </c:valAx>
    </c:plotArea>
    <c:plotVisOnly val="1"/>
    <c:dispBlanksAs val="gap"/>
    <c:showDLblsOverMax val="0"/>
  </c:chart>
  <c:spPr>
    <a:noFill/>
    <a:ln>
      <a:noFill/>
    </a:ln>
  </c:sp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Long</a:t>
            </a:r>
            <a:r>
              <a:rPr lang="en-US" baseline="0"/>
              <a:t> Island Creek</a:t>
            </a:r>
            <a:endParaRPr lang="en-US"/>
          </a:p>
        </c:rich>
      </c:tx>
      <c:layout>
        <c:manualLayout>
          <c:xMode val="edge"/>
          <c:yMode val="edge"/>
          <c:x val="0.3067528415422332"/>
          <c:y val="5.928689109741439E-2"/>
        </c:manualLayout>
      </c:layout>
      <c:overlay val="1"/>
    </c:title>
    <c:autoTitleDeleted val="0"/>
    <c:plotArea>
      <c:layout/>
      <c:barChart>
        <c:barDir val="col"/>
        <c:grouping val="clustered"/>
        <c:varyColors val="0"/>
        <c:ser>
          <c:idx val="0"/>
          <c:order val="0"/>
          <c:tx>
            <c:strRef>
              <c:f>Sheet4!$B$4</c:f>
              <c:strCache>
                <c:ptCount val="1"/>
                <c:pt idx="0">
                  <c:v>Site 2</c:v>
                </c:pt>
              </c:strCache>
            </c:strRef>
          </c:tx>
          <c:invertIfNegative val="0"/>
          <c:cat>
            <c:strRef>
              <c:f>Sheet4!$C$3:$E$3</c:f>
              <c:strCache>
                <c:ptCount val="3"/>
                <c:pt idx="0">
                  <c:v>June 12th</c:v>
                </c:pt>
                <c:pt idx="1">
                  <c:v>June 19th</c:v>
                </c:pt>
                <c:pt idx="2">
                  <c:v>June 26th</c:v>
                </c:pt>
              </c:strCache>
            </c:strRef>
          </c:cat>
          <c:val>
            <c:numRef>
              <c:f>Sheet4!$C$4:$E$4</c:f>
              <c:numCache>
                <c:formatCode>General</c:formatCode>
                <c:ptCount val="3"/>
                <c:pt idx="0">
                  <c:v>1.0266666666666666</c:v>
                </c:pt>
                <c:pt idx="1">
                  <c:v>0.29333333333333333</c:v>
                </c:pt>
                <c:pt idx="2">
                  <c:v>0.29333333333333333</c:v>
                </c:pt>
              </c:numCache>
            </c:numRef>
          </c:val>
        </c:ser>
        <c:ser>
          <c:idx val="1"/>
          <c:order val="1"/>
          <c:tx>
            <c:strRef>
              <c:f>Sheet4!$B$5</c:f>
              <c:strCache>
                <c:ptCount val="1"/>
                <c:pt idx="0">
                  <c:v>Site 4</c:v>
                </c:pt>
              </c:strCache>
            </c:strRef>
          </c:tx>
          <c:invertIfNegative val="0"/>
          <c:cat>
            <c:strRef>
              <c:f>Sheet4!$C$3:$E$3</c:f>
              <c:strCache>
                <c:ptCount val="3"/>
                <c:pt idx="0">
                  <c:v>June 12th</c:v>
                </c:pt>
                <c:pt idx="1">
                  <c:v>June 19th</c:v>
                </c:pt>
                <c:pt idx="2">
                  <c:v>June 26th</c:v>
                </c:pt>
              </c:strCache>
            </c:strRef>
          </c:cat>
          <c:val>
            <c:numRef>
              <c:f>Sheet4!$C$5:$E$5</c:f>
              <c:numCache>
                <c:formatCode>General</c:formatCode>
                <c:ptCount val="3"/>
                <c:pt idx="0">
                  <c:v>1.9066666666666665</c:v>
                </c:pt>
                <c:pt idx="1">
                  <c:v>1.1733333333333333</c:v>
                </c:pt>
                <c:pt idx="2">
                  <c:v>0.95333333333333325</c:v>
                </c:pt>
              </c:numCache>
            </c:numRef>
          </c:val>
        </c:ser>
        <c:ser>
          <c:idx val="2"/>
          <c:order val="2"/>
          <c:tx>
            <c:strRef>
              <c:f>Sheet4!$B$6</c:f>
              <c:strCache>
                <c:ptCount val="1"/>
                <c:pt idx="0">
                  <c:v>Site 6</c:v>
                </c:pt>
              </c:strCache>
            </c:strRef>
          </c:tx>
          <c:invertIfNegative val="0"/>
          <c:cat>
            <c:strRef>
              <c:f>Sheet4!$C$3:$E$3</c:f>
              <c:strCache>
                <c:ptCount val="3"/>
                <c:pt idx="0">
                  <c:v>June 12th</c:v>
                </c:pt>
                <c:pt idx="1">
                  <c:v>June 19th</c:v>
                </c:pt>
                <c:pt idx="2">
                  <c:v>June 26th</c:v>
                </c:pt>
              </c:strCache>
            </c:strRef>
          </c:cat>
          <c:val>
            <c:numRef>
              <c:f>Sheet4!$C$6:$E$6</c:f>
              <c:numCache>
                <c:formatCode>General</c:formatCode>
                <c:ptCount val="3"/>
                <c:pt idx="0">
                  <c:v>0.14666666666666667</c:v>
                </c:pt>
                <c:pt idx="1">
                  <c:v>0.3666666666666667</c:v>
                </c:pt>
                <c:pt idx="2">
                  <c:v>1.1733333333333336</c:v>
                </c:pt>
              </c:numCache>
            </c:numRef>
          </c:val>
        </c:ser>
        <c:dLbls>
          <c:showLegendKey val="0"/>
          <c:showVal val="0"/>
          <c:showCatName val="0"/>
          <c:showSerName val="0"/>
          <c:showPercent val="0"/>
          <c:showBubbleSize val="0"/>
        </c:dLbls>
        <c:gapWidth val="150"/>
        <c:axId val="125980032"/>
        <c:axId val="125981824"/>
      </c:barChart>
      <c:catAx>
        <c:axId val="125980032"/>
        <c:scaling>
          <c:orientation val="minMax"/>
        </c:scaling>
        <c:delete val="0"/>
        <c:axPos val="b"/>
        <c:majorTickMark val="out"/>
        <c:minorTickMark val="none"/>
        <c:tickLblPos val="nextTo"/>
        <c:crossAx val="125981824"/>
        <c:crosses val="autoZero"/>
        <c:auto val="1"/>
        <c:lblAlgn val="ctr"/>
        <c:lblOffset val="100"/>
        <c:noMultiLvlLbl val="0"/>
      </c:catAx>
      <c:valAx>
        <c:axId val="125981824"/>
        <c:scaling>
          <c:orientation val="minMax"/>
          <c:max val="3"/>
        </c:scaling>
        <c:delete val="0"/>
        <c:axPos val="l"/>
        <c:majorGridlines>
          <c:spPr>
            <a:ln>
              <a:solidFill>
                <a:srgbClr val="4F81BD">
                  <a:alpha val="0"/>
                </a:srgbClr>
              </a:solidFill>
            </a:ln>
          </c:spPr>
        </c:majorGridlines>
        <c:title>
          <c:tx>
            <c:rich>
              <a:bodyPr rot="-5400000" vert="horz"/>
              <a:lstStyle/>
              <a:p>
                <a:pPr>
                  <a:defRPr/>
                </a:pPr>
                <a:r>
                  <a:rPr lang="en-US"/>
                  <a:t>Average Total</a:t>
                </a:r>
                <a:r>
                  <a:rPr lang="en-US" baseline="0"/>
                  <a:t> Chlorophyll mg/L</a:t>
                </a:r>
                <a:endParaRPr lang="en-US"/>
              </a:p>
            </c:rich>
          </c:tx>
          <c:layout/>
          <c:overlay val="0"/>
        </c:title>
        <c:numFmt formatCode="General" sourceLinked="1"/>
        <c:majorTickMark val="out"/>
        <c:minorTickMark val="none"/>
        <c:tickLblPos val="nextTo"/>
        <c:crossAx val="125980032"/>
        <c:crosses val="autoZero"/>
        <c:crossBetween val="between"/>
      </c:valAx>
    </c:plotArea>
    <c:plotVisOnly val="1"/>
    <c:dispBlanksAs val="gap"/>
    <c:showDLblsOverMax val="0"/>
  </c:chart>
  <c:spPr>
    <a:ln>
      <a:noFill/>
    </a:ln>
  </c:sp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0.44219</cdr:x>
      <cdr:y>0.88545</cdr:y>
    </cdr:from>
    <cdr:to>
      <cdr:x>0.58196</cdr:x>
      <cdr:y>0.98039</cdr:y>
    </cdr:to>
    <cdr:sp macro="" textlink="">
      <cdr:nvSpPr>
        <cdr:cNvPr id="2" name="TextBox 1"/>
        <cdr:cNvSpPr txBox="1"/>
      </cdr:nvSpPr>
      <cdr:spPr>
        <a:xfrm xmlns:a="http://schemas.openxmlformats.org/drawingml/2006/main">
          <a:off x="3001991" y="3700731"/>
          <a:ext cx="948906" cy="39681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b="1" i="0" baseline="0"/>
            <a:t>Sample Sites</a:t>
          </a:r>
        </a:p>
      </cdr:txBody>
    </cdr:sp>
  </cdr:relSizeAnchor>
  <cdr:relSizeAnchor xmlns:cdr="http://schemas.openxmlformats.org/drawingml/2006/chartDrawing">
    <cdr:from>
      <cdr:x>0.04828</cdr:x>
      <cdr:y>0.28689</cdr:y>
    </cdr:from>
    <cdr:to>
      <cdr:x>0.09276</cdr:x>
      <cdr:y>0.71001</cdr:y>
    </cdr:to>
    <cdr:sp macro="" textlink="">
      <cdr:nvSpPr>
        <cdr:cNvPr id="3" name="TextBox 2"/>
        <cdr:cNvSpPr txBox="1"/>
      </cdr:nvSpPr>
      <cdr:spPr>
        <a:xfrm xmlns:a="http://schemas.openxmlformats.org/drawingml/2006/main" rot="16200000">
          <a:off x="-405441" y="1932318"/>
          <a:ext cx="1768417" cy="30192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b="1" i="0" baseline="0"/>
            <a:t>Dissolved Oxygen (mg/L)</a:t>
          </a:r>
        </a:p>
      </cdr:txBody>
    </cdr:sp>
  </cdr:relSizeAnchor>
</c:userShapes>
</file>

<file path=ppt/drawings/drawing2.xml><?xml version="1.0" encoding="utf-8"?>
<c:userShapes xmlns:c="http://schemas.openxmlformats.org/drawingml/2006/chart">
  <cdr:relSizeAnchor xmlns:cdr="http://schemas.openxmlformats.org/drawingml/2006/chartDrawing">
    <cdr:from>
      <cdr:x>0.42914</cdr:x>
      <cdr:y>0.92819</cdr:y>
    </cdr:from>
    <cdr:to>
      <cdr:x>0.59492</cdr:x>
      <cdr:y>0.97535</cdr:y>
    </cdr:to>
    <cdr:sp macro="" textlink="">
      <cdr:nvSpPr>
        <cdr:cNvPr id="2" name="TextBox 1"/>
        <cdr:cNvSpPr txBox="1"/>
      </cdr:nvSpPr>
      <cdr:spPr>
        <a:xfrm xmlns:a="http://schemas.openxmlformats.org/drawingml/2006/main">
          <a:off x="2769080" y="3735238"/>
          <a:ext cx="1069675" cy="18978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0.37567</cdr:x>
      <cdr:y>0.91318</cdr:y>
    </cdr:from>
    <cdr:to>
      <cdr:x>0.65775</cdr:x>
      <cdr:y>0.96034</cdr:y>
    </cdr:to>
    <cdr:sp macro="" textlink="">
      <cdr:nvSpPr>
        <cdr:cNvPr id="3" name="TextBox 2"/>
        <cdr:cNvSpPr txBox="1"/>
      </cdr:nvSpPr>
      <cdr:spPr>
        <a:xfrm xmlns:a="http://schemas.openxmlformats.org/drawingml/2006/main">
          <a:off x="2424023" y="3674853"/>
          <a:ext cx="1820173" cy="18978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0.43984</cdr:x>
      <cdr:y>0.89175</cdr:y>
    </cdr:from>
    <cdr:to>
      <cdr:x>0.58155</cdr:x>
      <cdr:y>1</cdr:y>
    </cdr:to>
    <cdr:sp macro="" textlink="">
      <cdr:nvSpPr>
        <cdr:cNvPr id="4" name="TextBox 3"/>
        <cdr:cNvSpPr txBox="1"/>
      </cdr:nvSpPr>
      <cdr:spPr>
        <a:xfrm xmlns:a="http://schemas.openxmlformats.org/drawingml/2006/main">
          <a:off x="2838091" y="3588588"/>
          <a:ext cx="914400" cy="43563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b="1"/>
            <a:t>Sample Sites</a:t>
          </a:r>
        </a:p>
      </cdr:txBody>
    </cdr:sp>
  </cdr:relSizeAnchor>
  <cdr:relSizeAnchor xmlns:cdr="http://schemas.openxmlformats.org/drawingml/2006/chartDrawing">
    <cdr:from>
      <cdr:x>0.04947</cdr:x>
      <cdr:y>0.24437</cdr:y>
    </cdr:from>
    <cdr:to>
      <cdr:x>0.09492</cdr:x>
      <cdr:y>0.73098</cdr:y>
    </cdr:to>
    <cdr:sp macro="" textlink="">
      <cdr:nvSpPr>
        <cdr:cNvPr id="5" name="TextBox 4"/>
        <cdr:cNvSpPr txBox="1"/>
      </cdr:nvSpPr>
      <cdr:spPr>
        <a:xfrm xmlns:a="http://schemas.openxmlformats.org/drawingml/2006/main" rot="16200000">
          <a:off x="-513270" y="1815860"/>
          <a:ext cx="1958196" cy="29329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b="1"/>
            <a:t>Dissolved Oxygen (mg/L)</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DA3D3F-FA3A-43FB-819B-B918D157AE16}" type="datetimeFigureOut">
              <a:rPr lang="en-US" smtClean="0"/>
              <a:t>7/10/2012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39F434-8BE4-4208-A27E-B9B0B17D628A}" type="slidenum">
              <a:rPr lang="en-US" smtClean="0"/>
              <a:t>‹#›</a:t>
            </a:fld>
            <a:endParaRPr lang="en-US"/>
          </a:p>
        </p:txBody>
      </p:sp>
    </p:spTree>
    <p:extLst>
      <p:ext uri="{BB962C8B-B14F-4D97-AF65-F5344CB8AC3E}">
        <p14:creationId xmlns:p14="http://schemas.microsoft.com/office/powerpoint/2010/main" val="1447269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Arlington</a:t>
            </a:r>
            <a:r>
              <a:rPr lang="en-US" baseline="0" dirty="0" smtClean="0"/>
              <a:t> memorial park</a:t>
            </a:r>
          </a:p>
          <a:p>
            <a:r>
              <a:rPr lang="en-US" baseline="0" dirty="0" smtClean="0"/>
              <a:t>And rest</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5</a:t>
            </a:fld>
            <a:endParaRPr lang="en-US"/>
          </a:p>
        </p:txBody>
      </p:sp>
    </p:spTree>
    <p:extLst>
      <p:ext uri="{BB962C8B-B14F-4D97-AF65-F5344CB8AC3E}">
        <p14:creationId xmlns:p14="http://schemas.microsoft.com/office/powerpoint/2010/main" val="298334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use</a:t>
            </a:r>
            <a:r>
              <a:rPr lang="en-US" baseline="0" dirty="0" smtClean="0"/>
              <a:t> fish? By </a:t>
            </a:r>
            <a:r>
              <a:rPr lang="en-US" sz="1200" b="0" i="0" kern="1200" dirty="0" smtClean="0">
                <a:solidFill>
                  <a:schemeClr val="tx1"/>
                </a:solidFill>
                <a:effectLst/>
                <a:latin typeface="+mn-lt"/>
                <a:ea typeface="+mn-ea"/>
                <a:cs typeface="+mn-cs"/>
              </a:rPr>
              <a:t>analyzing the biodiversity of fish species present within the stream allows for analyzing of specific parameters such as Habitat alteration, flow regime modification, and changes in the trophic base of the stream biota that were previously overlooked. Advantages of using fish as biotic indicators include longer life histories providing an assessment of the long-term health of the stream and sensitivity to direct stresses such as point source and non-point source pollution, sedimentation, habitat loss, riparian zone</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53</a:t>
            </a:fld>
            <a:endParaRPr lang="en-US"/>
          </a:p>
        </p:txBody>
      </p:sp>
    </p:spTree>
    <p:extLst>
      <p:ext uri="{BB962C8B-B14F-4D97-AF65-F5344CB8AC3E}">
        <p14:creationId xmlns:p14="http://schemas.microsoft.com/office/powerpoint/2010/main" val="549104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a:t>
            </a:r>
            <a:r>
              <a:rPr lang="en-US" baseline="0" dirty="0" smtClean="0"/>
              <a:t> SLIDES</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70</a:t>
            </a:fld>
            <a:endParaRPr lang="en-US"/>
          </a:p>
        </p:txBody>
      </p:sp>
    </p:spTree>
    <p:extLst>
      <p:ext uri="{BB962C8B-B14F-4D97-AF65-F5344CB8AC3E}">
        <p14:creationId xmlns:p14="http://schemas.microsoft.com/office/powerpoint/2010/main" val="3493503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a:t>
            </a:r>
            <a:r>
              <a:rPr lang="en-US" baseline="0" dirty="0" smtClean="0"/>
              <a:t> SLIDES</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71</a:t>
            </a:fld>
            <a:endParaRPr lang="en-US"/>
          </a:p>
        </p:txBody>
      </p:sp>
    </p:spTree>
    <p:extLst>
      <p:ext uri="{BB962C8B-B14F-4D97-AF65-F5344CB8AC3E}">
        <p14:creationId xmlns:p14="http://schemas.microsoft.com/office/powerpoint/2010/main" val="3493503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a:t>
            </a:r>
            <a:r>
              <a:rPr lang="en-US" baseline="0" dirty="0" smtClean="0"/>
              <a:t> SLIDES</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72</a:t>
            </a:fld>
            <a:endParaRPr lang="en-US"/>
          </a:p>
        </p:txBody>
      </p:sp>
    </p:spTree>
    <p:extLst>
      <p:ext uri="{BB962C8B-B14F-4D97-AF65-F5344CB8AC3E}">
        <p14:creationId xmlns:p14="http://schemas.microsoft.com/office/powerpoint/2010/main" val="3493503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 SLIDES</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73</a:t>
            </a:fld>
            <a:endParaRPr lang="en-US"/>
          </a:p>
        </p:txBody>
      </p:sp>
    </p:spTree>
    <p:extLst>
      <p:ext uri="{BB962C8B-B14F-4D97-AF65-F5344CB8AC3E}">
        <p14:creationId xmlns:p14="http://schemas.microsoft.com/office/powerpoint/2010/main" val="3439329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 SLIDES</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74</a:t>
            </a:fld>
            <a:endParaRPr lang="en-US"/>
          </a:p>
        </p:txBody>
      </p:sp>
    </p:spTree>
    <p:extLst>
      <p:ext uri="{BB962C8B-B14F-4D97-AF65-F5344CB8AC3E}">
        <p14:creationId xmlns:p14="http://schemas.microsoft.com/office/powerpoint/2010/main" val="3439329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 SLIDES</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75</a:t>
            </a:fld>
            <a:endParaRPr lang="en-US"/>
          </a:p>
        </p:txBody>
      </p:sp>
    </p:spTree>
    <p:extLst>
      <p:ext uri="{BB962C8B-B14F-4D97-AF65-F5344CB8AC3E}">
        <p14:creationId xmlns:p14="http://schemas.microsoft.com/office/powerpoint/2010/main" val="3439329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GRAPH</a:t>
            </a:r>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76</a:t>
            </a:fld>
            <a:endParaRPr lang="en-US"/>
          </a:p>
        </p:txBody>
      </p:sp>
    </p:spTree>
    <p:extLst>
      <p:ext uri="{BB962C8B-B14F-4D97-AF65-F5344CB8AC3E}">
        <p14:creationId xmlns:p14="http://schemas.microsoft.com/office/powerpoint/2010/main" val="37842379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lum bright="-10000" contrast="10000"/>
          </a:blip>
          <a:srcRect b="17288"/>
          <a:stretch/>
        </p:blipFill>
        <p:spPr>
          <a:xfrm>
            <a:off x="3628" y="0"/>
            <a:ext cx="9140372" cy="5040087"/>
          </a:xfrm>
          <a:prstGeom prst="rect">
            <a:avLst/>
          </a:prstGeom>
          <a:effectLst>
            <a:reflection blurRad="6350" stA="50000" endA="275" endPos="40000" dist="101600" dir="5400000" sy="-100000" algn="bl" rotWithShape="0"/>
          </a:effectLst>
        </p:spPr>
      </p:pic>
      <p:sp>
        <p:nvSpPr>
          <p:cNvPr id="2" name="Title 1"/>
          <p:cNvSpPr>
            <a:spLocks noGrp="1"/>
          </p:cNvSpPr>
          <p:nvPr>
            <p:ph type="ctrTitle"/>
          </p:nvPr>
        </p:nvSpPr>
        <p:spPr>
          <a:xfrm>
            <a:off x="228600" y="762000"/>
            <a:ext cx="8686800" cy="1470025"/>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Subtitle 2"/>
          <p:cNvSpPr>
            <a:spLocks noGrp="1"/>
          </p:cNvSpPr>
          <p:nvPr>
            <p:ph type="subTitle" idx="1"/>
          </p:nvPr>
        </p:nvSpPr>
        <p:spPr>
          <a:xfrm>
            <a:off x="1371600" y="2927874"/>
            <a:ext cx="6400800" cy="1752600"/>
          </a:xfrm>
        </p:spPr>
        <p:txBody>
          <a:bodyPr/>
          <a:lstStyle>
            <a:lvl1pPr marL="0" indent="0" algn="ctr">
              <a:buNone/>
              <a:defRPr>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813337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69488"/>
            <a:ext cx="8686800" cy="4922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16112788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Vertical Title 1"/>
          <p:cNvSpPr>
            <a:spLocks noGrp="1"/>
          </p:cNvSpPr>
          <p:nvPr>
            <p:ph type="title" orient="vert"/>
          </p:nvPr>
        </p:nvSpPr>
        <p:spPr>
          <a:xfrm>
            <a:off x="6846348" y="79956"/>
            <a:ext cx="2057400" cy="5851525"/>
          </a:xfrm>
        </p:spPr>
        <p:txBody>
          <a:bodyPr vert="eaVert"/>
          <a:lstStyle>
            <a:lvl1pPr algn="l">
              <a:defRPr>
                <a:solidFill>
                  <a:schemeClr val="tx1"/>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79956"/>
            <a:ext cx="6465348"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39176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repeatCount="indefinite" fill="hold" display="0">
                  <p:stCondLst>
                    <p:cond delay="indefinite"/>
                  </p:stCondLst>
                </p:cTn>
                <p:tgtEl>
                  <p:spTgt spid="8"/>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idx="1"/>
          </p:nvPr>
        </p:nvSpPr>
        <p:spPr>
          <a:xfrm>
            <a:off x="228600" y="1380246"/>
            <a:ext cx="8686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8257908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33942" b="17288"/>
          <a:stretch/>
        </p:blipFill>
        <p:spPr>
          <a:xfrm>
            <a:off x="3628" y="0"/>
            <a:ext cx="9140372" cy="2971800"/>
          </a:xfrm>
          <a:prstGeom prst="rect">
            <a:avLst/>
          </a:prstGeom>
          <a:effectLst>
            <a:reflection blurRad="6350" stA="50000" endPos="95000" dist="101600" dir="5400000" sy="-100000" algn="bl" rotWithShape="0"/>
          </a:effectLst>
        </p:spPr>
      </p:pic>
      <p:sp>
        <p:nvSpPr>
          <p:cNvPr id="2" name="Title 1"/>
          <p:cNvSpPr>
            <a:spLocks noGrp="1"/>
          </p:cNvSpPr>
          <p:nvPr>
            <p:ph type="title"/>
          </p:nvPr>
        </p:nvSpPr>
        <p:spPr>
          <a:xfrm>
            <a:off x="228600" y="4624387"/>
            <a:ext cx="8686799" cy="1362075"/>
          </a:xfrm>
        </p:spPr>
        <p:txBody>
          <a:bodyPr anchor="t"/>
          <a:lstStyle>
            <a:lvl1pPr algn="l">
              <a:defRPr sz="4000" b="1" cap="all">
                <a:solidFill>
                  <a:schemeClr val="tx1"/>
                </a:solidFill>
                <a:effectLst>
                  <a:reflection blurRad="6350" stA="250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3124200"/>
            <a:ext cx="8686799" cy="1500187"/>
          </a:xfrm>
        </p:spPr>
        <p:txBody>
          <a:bodyPr anchor="b"/>
          <a:lstStyle>
            <a:lvl1pPr marL="0" indent="0">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2421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sz="half" idx="1"/>
          </p:nvPr>
        </p:nvSpPr>
        <p:spPr>
          <a:xfrm>
            <a:off x="240254" y="1371600"/>
            <a:ext cx="4255546"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267200"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56701E-279D-4010-B6E0-739AA257620B}" type="datetimeFigureOut">
              <a:rPr lang="en-US" smtClean="0"/>
              <a:t>7/10/2012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5967565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1374960"/>
            <a:ext cx="42687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28600" y="2014722"/>
            <a:ext cx="4268788"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374960"/>
            <a:ext cx="42703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14722"/>
            <a:ext cx="4270375"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56701E-279D-4010-B6E0-739AA257620B}" type="datetimeFigureOut">
              <a:rPr lang="en-US" smtClean="0"/>
              <a:t>7/10/2012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4583444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56701E-279D-4010-B6E0-739AA257620B}" type="datetimeFigureOut">
              <a:rPr lang="en-US" smtClean="0"/>
              <a:t>7/10/2012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0806250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6"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Date Placeholder 1"/>
          <p:cNvSpPr>
            <a:spLocks noGrp="1"/>
          </p:cNvSpPr>
          <p:nvPr>
            <p:ph type="dt" sz="half" idx="10"/>
          </p:nvPr>
        </p:nvSpPr>
        <p:spPr/>
        <p:txBody>
          <a:bodyPr/>
          <a:lstStyle/>
          <a:p>
            <a:fld id="{2056701E-279D-4010-B6E0-739AA257620B}" type="datetimeFigureOut">
              <a:rPr lang="en-US" smtClean="0"/>
              <a:t>7/10/2012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03996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repeatCount="indefinite" fill="hold" display="0">
                  <p:stCondLst>
                    <p:cond delay="indefinite"/>
                  </p:stCondLst>
                </p:cTn>
                <p:tgtEl>
                  <p:spTgt spid="6"/>
                </p:tgtEl>
              </p:cMediaNode>
            </p:video>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10"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228600" y="54684"/>
            <a:ext cx="3236913" cy="1162050"/>
          </a:xfrm>
        </p:spPr>
        <p:txBody>
          <a:bodyPr anchor="b"/>
          <a:lstStyle>
            <a:lvl1pPr algn="l">
              <a:defRPr sz="2000" b="1">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54684"/>
            <a:ext cx="53403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1216734"/>
            <a:ext cx="32369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26467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repeatCount="indefinite" fill="hold" display="0">
                  <p:stCondLst>
                    <p:cond delay="indefinite"/>
                  </p:stCondLst>
                </p:cTn>
                <p:tgtEl>
                  <p:spTgt spid="10"/>
                </p:tgtEl>
              </p:cMediaNode>
            </p:video>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1792288" y="4416425"/>
            <a:ext cx="5486400" cy="566738"/>
          </a:xfrm>
        </p:spPr>
        <p:txBody>
          <a:bodyPr anchor="b"/>
          <a:lstStyle>
            <a:lvl1pPr algn="l">
              <a:defRPr sz="2000" b="1">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2286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983163"/>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284176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media" Target="../media/media1.wm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ideo" Target="../media/media1.wm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a:videoFile r:link="rId14"/>
            <p:extLst>
              <p:ext uri="{DAA4B4D4-6D71-4841-9C94-3DE7FCFB9230}">
                <p14:media xmlns:p14="http://schemas.microsoft.com/office/powerpoint/2010/main" r:embed="rId13"/>
              </p:ext>
            </p:extLst>
          </p:nvPr>
        </p:nvPicPr>
        <p:blipFill rotWithShape="1">
          <a:blip r:embed="rId15">
            <a:lum bright="-10000" contrast="10000"/>
          </a:blip>
          <a:srcRect t="62763" b="17288"/>
          <a:stretch/>
        </p:blipFill>
        <p:spPr>
          <a:xfrm>
            <a:off x="3628" y="0"/>
            <a:ext cx="9140372" cy="1215573"/>
          </a:xfrm>
          <a:prstGeom prst="rect">
            <a:avLst/>
          </a:prstGeom>
          <a:effectLst>
            <a:reflection blurRad="6350" stA="25000" endPos="95000" dist="101600" dir="5400000" sy="-100000" algn="bl" rotWithShape="0"/>
          </a:effectLst>
        </p:spPr>
      </p:pic>
      <p:sp>
        <p:nvSpPr>
          <p:cNvPr id="2" name="Title Placeholder 1"/>
          <p:cNvSpPr>
            <a:spLocks noGrp="1"/>
          </p:cNvSpPr>
          <p:nvPr>
            <p:ph type="title"/>
          </p:nvPr>
        </p:nvSpPr>
        <p:spPr>
          <a:xfrm>
            <a:off x="228600" y="47172"/>
            <a:ext cx="8686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1369998"/>
            <a:ext cx="8686800" cy="493776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56701E-279D-4010-B6E0-739AA257620B}" type="datetimeFigureOut">
              <a:rPr lang="en-US" smtClean="0"/>
              <a:t>7/10/2012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818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BB2CEA-3D82-4BDD-9400-F0522953981D}" type="slidenum">
              <a:rPr lang="en-US" smtClean="0"/>
              <a:t>‹#›</a:t>
            </a:fld>
            <a:endParaRPr lang="en-US"/>
          </a:p>
        </p:txBody>
      </p:sp>
    </p:spTree>
    <p:extLst>
      <p:ext uri="{BB962C8B-B14F-4D97-AF65-F5344CB8AC3E}">
        <p14:creationId xmlns:p14="http://schemas.microsoft.com/office/powerpoint/2010/main" val="768884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txStyles>
    <p:titleStyle>
      <a:lvl1pPr algn="ctr" defTabSz="914400" rtl="0" eaLnBrk="1" latinLnBrk="0" hangingPunct="1">
        <a:spcBef>
          <a:spcPct val="0"/>
        </a:spcBef>
        <a:buNone/>
        <a:defRPr sz="4400" b="1" kern="120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2.xml"/><Relationship Id="rId5" Type="http://schemas.openxmlformats.org/officeDocument/2006/relationships/image" Target="../media/image39.JPG"/><Relationship Id="rId4" Type="http://schemas.openxmlformats.org/officeDocument/2006/relationships/image" Target="../media/image38.jp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image" Target="../media/image48.JPG"/><Relationship Id="rId7" Type="http://schemas.openxmlformats.org/officeDocument/2006/relationships/image" Target="../media/image52.jpg"/><Relationship Id="rId2" Type="http://schemas.openxmlformats.org/officeDocument/2006/relationships/image" Target="../media/image47.jpg"/><Relationship Id="rId1" Type="http://schemas.openxmlformats.org/officeDocument/2006/relationships/slideLayout" Target="../slideLayouts/slideLayout2.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49.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7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Watershed Assessment of Long Island Creek and Marsh Creek</a:t>
            </a:r>
            <a:br>
              <a:rPr lang="en-US" dirty="0" smtClean="0"/>
            </a:br>
            <a:r>
              <a:rPr lang="en-US" dirty="0" smtClean="0"/>
              <a:t>Sandy Springs, GA</a:t>
            </a:r>
            <a:endParaRPr lang="en-US" dirty="0"/>
          </a:p>
        </p:txBody>
      </p:sp>
      <p:sp>
        <p:nvSpPr>
          <p:cNvPr id="3" name="Subtitle 2"/>
          <p:cNvSpPr>
            <a:spLocks noGrp="1"/>
          </p:cNvSpPr>
          <p:nvPr>
            <p:ph type="subTitle" idx="1"/>
          </p:nvPr>
        </p:nvSpPr>
        <p:spPr>
          <a:xfrm>
            <a:off x="1295400" y="3505200"/>
            <a:ext cx="6400800" cy="1752600"/>
          </a:xfrm>
        </p:spPr>
        <p:txBody>
          <a:bodyPr/>
          <a:lstStyle/>
          <a:p>
            <a:r>
              <a:rPr lang="en-US" dirty="0" err="1" smtClean="0"/>
              <a:t>Geog</a:t>
            </a:r>
            <a:r>
              <a:rPr lang="en-US" dirty="0" smtClean="0"/>
              <a:t> 4100 – Summer 2012 </a:t>
            </a:r>
          </a:p>
          <a:p>
            <a:r>
              <a:rPr lang="en-US" dirty="0" smtClean="0"/>
              <a:t>Kennesaw State University</a:t>
            </a:r>
            <a:endParaRPr lang="en-US" dirty="0"/>
          </a:p>
        </p:txBody>
      </p:sp>
    </p:spTree>
    <p:extLst>
      <p:ext uri="{BB962C8B-B14F-4D97-AF65-F5344CB8AC3E}">
        <p14:creationId xmlns:p14="http://schemas.microsoft.com/office/powerpoint/2010/main" val="16304488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94341"/>
            <a:ext cx="8686800" cy="1143000"/>
          </a:xfrm>
        </p:spPr>
        <p:txBody>
          <a:bodyPr>
            <a:normAutofit fontScale="90000"/>
          </a:bodyPr>
          <a:lstStyle/>
          <a:p>
            <a:r>
              <a:rPr lang="en-US" dirty="0" smtClean="0"/>
              <a:t>Marsh Creek Site 2 (cont’d)</a:t>
            </a:r>
            <a:br>
              <a:rPr lang="en-US" dirty="0" smtClean="0"/>
            </a:br>
            <a:r>
              <a:rPr lang="en-US" dirty="0" smtClean="0"/>
              <a:t>Concerns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4267200"/>
            <a:ext cx="4332158"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1" y="1371598"/>
            <a:ext cx="3567661" cy="21336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3581400" y="1371599"/>
            <a:ext cx="2438400" cy="1200329"/>
          </a:xfrm>
          <a:prstGeom prst="rect">
            <a:avLst/>
          </a:prstGeom>
          <a:noFill/>
        </p:spPr>
        <p:txBody>
          <a:bodyPr wrap="square" rtlCol="0">
            <a:spAutoFit/>
          </a:bodyPr>
          <a:lstStyle/>
          <a:p>
            <a:r>
              <a:rPr lang="en-US" sz="2400" dirty="0" smtClean="0">
                <a:latin typeface="Times New Roman" pitchFamily="18" charset="0"/>
                <a:cs typeface="Times New Roman" pitchFamily="18" charset="0"/>
              </a:rPr>
              <a:t>	Coating on bottom of the stream</a:t>
            </a:r>
          </a:p>
        </p:txBody>
      </p:sp>
      <p:sp>
        <p:nvSpPr>
          <p:cNvPr id="8" name="TextBox 7"/>
          <p:cNvSpPr txBox="1"/>
          <p:nvPr/>
        </p:nvSpPr>
        <p:spPr>
          <a:xfrm>
            <a:off x="98358" y="3505200"/>
            <a:ext cx="3414486" cy="830997"/>
          </a:xfrm>
          <a:prstGeom prst="rect">
            <a:avLst/>
          </a:prstGeom>
          <a:noFill/>
        </p:spPr>
        <p:txBody>
          <a:bodyPr wrap="square" rtlCol="0">
            <a:spAutoFit/>
          </a:bodyPr>
          <a:lstStyle/>
          <a:p>
            <a:r>
              <a:rPr lang="en-US" sz="2400" dirty="0" smtClean="0">
                <a:latin typeface="Times New Roman" pitchFamily="18" charset="0"/>
                <a:cs typeface="Times New Roman" pitchFamily="18" charset="0"/>
              </a:rPr>
              <a:t>	Erosion problems 	along the bank</a:t>
            </a:r>
            <a:endParaRPr lang="en-US" sz="2400" dirty="0">
              <a:latin typeface="Times New Roman" pitchFamily="18" charset="0"/>
              <a:cs typeface="Times New Roman" pitchFamily="18" charset="0"/>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3400" y="2895600"/>
            <a:ext cx="4797299" cy="3962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5867400" y="1371598"/>
            <a:ext cx="2971800" cy="1200329"/>
          </a:xfrm>
          <a:prstGeom prst="rect">
            <a:avLst/>
          </a:prstGeom>
          <a:noFill/>
        </p:spPr>
        <p:txBody>
          <a:bodyPr wrap="square" rtlCol="0">
            <a:spAutoFit/>
          </a:bodyPr>
          <a:lstStyle/>
          <a:p>
            <a:r>
              <a:rPr lang="en-US" sz="2400" dirty="0" smtClean="0">
                <a:latin typeface="Times New Roman" pitchFamily="18" charset="0"/>
                <a:cs typeface="Times New Roman" pitchFamily="18" charset="0"/>
              </a:rPr>
              <a:t>Usually phosphate is 0 but one time we got a reading above zero</a:t>
            </a:r>
            <a:endParaRPr lang="en-US" sz="2400" dirty="0">
              <a:latin typeface="Times New Roman" pitchFamily="18" charset="0"/>
              <a:cs typeface="Times New Roman" pitchFamily="18" charset="0"/>
            </a:endParaRPr>
          </a:p>
        </p:txBody>
      </p:sp>
      <p:cxnSp>
        <p:nvCxnSpPr>
          <p:cNvPr id="14" name="Straight Arrow Connector 13"/>
          <p:cNvCxnSpPr/>
          <p:nvPr/>
        </p:nvCxnSpPr>
        <p:spPr>
          <a:xfrm flipH="1">
            <a:off x="3589432" y="1600200"/>
            <a:ext cx="753968"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7" name="Straight Arrow Connector 16"/>
          <p:cNvCxnSpPr/>
          <p:nvPr/>
        </p:nvCxnSpPr>
        <p:spPr>
          <a:xfrm>
            <a:off x="533400" y="3657600"/>
            <a:ext cx="0" cy="4572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 name="Straight Arrow Connector 19"/>
          <p:cNvCxnSpPr/>
          <p:nvPr/>
        </p:nvCxnSpPr>
        <p:spPr>
          <a:xfrm>
            <a:off x="7162800" y="2438398"/>
            <a:ext cx="0" cy="45720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436488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2A</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90457" y="1295400"/>
            <a:ext cx="2953543" cy="556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6653" y="1295400"/>
            <a:ext cx="3098800" cy="556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9" y="1311303"/>
            <a:ext cx="3326653" cy="556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481602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2A (cont’d)</a:t>
            </a:r>
            <a:br>
              <a:rPr lang="en-US" dirty="0" smtClean="0"/>
            </a:br>
            <a:r>
              <a:rPr lang="en-US" dirty="0" smtClean="0"/>
              <a:t>Map</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22219" y="1464528"/>
            <a:ext cx="4030981" cy="53172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163722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Long Island Creek 2A (cont’d</a:t>
            </a:r>
            <a:r>
              <a:rPr lang="en-US" dirty="0" smtClean="0"/>
              <a:t>)</a:t>
            </a:r>
            <a:br>
              <a:rPr lang="en-US" dirty="0" smtClean="0"/>
            </a:br>
            <a:r>
              <a:rPr lang="en-US" dirty="0" smtClean="0"/>
              <a:t>Concerns</a:t>
            </a:r>
            <a:endParaRPr lang="en-US" dirty="0"/>
          </a:p>
        </p:txBody>
      </p:sp>
      <p:sp>
        <p:nvSpPr>
          <p:cNvPr id="3" name="Content Placeholder 2"/>
          <p:cNvSpPr>
            <a:spLocks noGrp="1"/>
          </p:cNvSpPr>
          <p:nvPr>
            <p:ph idx="1"/>
          </p:nvPr>
        </p:nvSpPr>
        <p:spPr/>
        <p:txBody>
          <a:bodyPr/>
          <a:lstStyle/>
          <a:p>
            <a:endParaRPr lang="en-US" dirty="0"/>
          </a:p>
          <a:p>
            <a:endParaRPr lang="en-US" dirty="0" smtClean="0"/>
          </a:p>
          <a:p>
            <a:r>
              <a:rPr lang="en-US" sz="2400" dirty="0" smtClean="0">
                <a:latin typeface="Times New Roman" pitchFamily="18" charset="0"/>
                <a:cs typeface="Times New Roman" pitchFamily="18" charset="0"/>
              </a:rPr>
              <a:t>The erosion is continuing to undercut the banks</a:t>
            </a:r>
          </a:p>
          <a:p>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property owner next door has multiple dogs contributing more waste to the stream</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8166320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B</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304471"/>
            <a:ext cx="2953543" cy="5553529"/>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600021" y="599411"/>
            <a:ext cx="2529825" cy="39386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400" y="1303831"/>
            <a:ext cx="2920852" cy="55469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6037" y="3833657"/>
            <a:ext cx="5044963" cy="30170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324568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2B (cont’d)</a:t>
            </a:r>
            <a:br>
              <a:rPr lang="en-US" dirty="0" smtClean="0"/>
            </a:br>
            <a:r>
              <a:rPr lang="en-US" dirty="0" smtClean="0"/>
              <a:t>Map</a:t>
            </a:r>
            <a:endParaRPr lang="en-US" dirty="0"/>
          </a:p>
        </p:txBody>
      </p:sp>
      <p:sp>
        <p:nvSpPr>
          <p:cNvPr id="3" name="Content Placeholder 2"/>
          <p:cNvSpPr>
            <a:spLocks noGrp="1"/>
          </p:cNvSpPr>
          <p:nvPr>
            <p:ph idx="1"/>
          </p:nvPr>
        </p:nvSpPr>
        <p:spPr/>
        <p:txBody>
          <a:bodyPr>
            <a:normAutofit/>
          </a:bodyPr>
          <a:lstStyle/>
          <a:p>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pPr marL="0" indent="0">
              <a:buNone/>
            </a:pPr>
            <a:endParaRPr lang="en-US" sz="2400" dirty="0">
              <a:latin typeface="Times New Roman" pitchFamily="18" charset="0"/>
              <a:cs typeface="Times New Roman" pitchFamily="18"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600" y="1371600"/>
            <a:ext cx="4343400" cy="548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02388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Long Island Creek 2B (cont’d)</a:t>
            </a:r>
            <a:br>
              <a:rPr lang="en-US" dirty="0"/>
            </a:br>
            <a:r>
              <a:rPr lang="en-US" dirty="0" smtClean="0"/>
              <a:t>Concerns</a:t>
            </a:r>
            <a:endParaRPr lang="en-US" dirty="0"/>
          </a:p>
        </p:txBody>
      </p:sp>
      <p:sp>
        <p:nvSpPr>
          <p:cNvPr id="3" name="Content Placeholder 2"/>
          <p:cNvSpPr>
            <a:spLocks noGrp="1"/>
          </p:cNvSpPr>
          <p:nvPr>
            <p:ph idx="1"/>
          </p:nvPr>
        </p:nvSpPr>
        <p:spPr/>
        <p:txBody>
          <a:bodyPr/>
          <a:lstStyle/>
          <a:p>
            <a:endParaRPr lang="en-US" dirty="0" smtClean="0"/>
          </a:p>
          <a:p>
            <a:r>
              <a:rPr lang="en-US" dirty="0" smtClean="0"/>
              <a:t>Erosion is the greatest issue at this site</a:t>
            </a:r>
          </a:p>
          <a:p>
            <a:endParaRPr lang="en-US" dirty="0"/>
          </a:p>
          <a:p>
            <a:r>
              <a:rPr lang="en-US" dirty="0" smtClean="0"/>
              <a:t>The trees along the bank are suffering root problems, and starting to leaning over</a:t>
            </a:r>
            <a:endParaRPr lang="en-US" dirty="0"/>
          </a:p>
        </p:txBody>
      </p:sp>
    </p:spTree>
    <p:extLst>
      <p:ext uri="{BB962C8B-B14F-4D97-AF65-F5344CB8AC3E}">
        <p14:creationId xmlns:p14="http://schemas.microsoft.com/office/powerpoint/2010/main" val="26040705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Marsh Creek Site 3</a:t>
            </a: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95400" y="1379537"/>
            <a:ext cx="6624637" cy="5119039"/>
          </a:xfrm>
        </p:spPr>
      </p:pic>
    </p:spTree>
    <p:extLst>
      <p:ext uri="{BB962C8B-B14F-4D97-AF65-F5344CB8AC3E}">
        <p14:creationId xmlns:p14="http://schemas.microsoft.com/office/powerpoint/2010/main" val="34774929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3</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pPr marL="0" indent="0">
              <a:buNone/>
            </a:pPr>
            <a:endParaRPr lang="en-US" dirty="0"/>
          </a:p>
        </p:txBody>
      </p:sp>
      <p:pic>
        <p:nvPicPr>
          <p:cNvPr id="4" name="Picture 3" descr="MCpa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12" y="1219200"/>
            <a:ext cx="9144000" cy="563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230843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Site 3 concerns/observations</a:t>
            </a:r>
            <a:endParaRPr lang="en-US" dirty="0"/>
          </a:p>
        </p:txBody>
      </p:sp>
      <p:sp>
        <p:nvSpPr>
          <p:cNvPr id="3" name="Content Placeholder 2"/>
          <p:cNvSpPr>
            <a:spLocks noGrp="1"/>
          </p:cNvSpPr>
          <p:nvPr>
            <p:ph idx="1"/>
          </p:nvPr>
        </p:nvSpPr>
        <p:spPr/>
        <p:txBody>
          <a:bodyPr/>
          <a:lstStyle/>
          <a:p>
            <a:endParaRPr lang="en-US" dirty="0" smtClean="0"/>
          </a:p>
          <a:p>
            <a:endParaRPr lang="en-US" dirty="0"/>
          </a:p>
          <a:p>
            <a:r>
              <a:rPr lang="en-US" dirty="0" smtClean="0"/>
              <a:t>Unique due to its location on historic site</a:t>
            </a:r>
          </a:p>
          <a:p>
            <a:r>
              <a:rPr lang="en-US" dirty="0" smtClean="0"/>
              <a:t>Clear human presence</a:t>
            </a:r>
          </a:p>
          <a:p>
            <a:r>
              <a:rPr lang="en-US" dirty="0" smtClean="0"/>
              <a:t>Rusting culvert</a:t>
            </a:r>
          </a:p>
          <a:p>
            <a:r>
              <a:rPr lang="en-US" dirty="0" smtClean="0"/>
              <a:t>Evidence of undercutting and erosion </a:t>
            </a:r>
          </a:p>
          <a:p>
            <a:endParaRPr lang="en-US" dirty="0"/>
          </a:p>
          <a:p>
            <a:endParaRPr lang="en-US" dirty="0" smtClean="0"/>
          </a:p>
          <a:p>
            <a:endParaRPr lang="en-US" dirty="0"/>
          </a:p>
          <a:p>
            <a:pPr marL="0" indent="0">
              <a:buNone/>
            </a:pPr>
            <a:endParaRPr lang="en-US" dirty="0"/>
          </a:p>
        </p:txBody>
      </p:sp>
    </p:spTree>
    <p:extLst>
      <p:ext uri="{BB962C8B-B14F-4D97-AF65-F5344CB8AC3E}">
        <p14:creationId xmlns:p14="http://schemas.microsoft.com/office/powerpoint/2010/main" val="3040081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228600" y="1380246"/>
            <a:ext cx="8686800" cy="5325354"/>
          </a:xfrm>
        </p:spPr>
        <p:txBody>
          <a:bodyPr>
            <a:normAutofit/>
          </a:bodyPr>
          <a:lstStyle/>
          <a:p>
            <a:r>
              <a:rPr lang="en-US" sz="3000" dirty="0" smtClean="0"/>
              <a:t>Big Question</a:t>
            </a:r>
            <a:endParaRPr lang="en-US" sz="3000" dirty="0"/>
          </a:p>
          <a:p>
            <a:pPr lvl="1"/>
            <a:r>
              <a:rPr lang="en-US" sz="2600" dirty="0"/>
              <a:t>Urbanization</a:t>
            </a:r>
          </a:p>
          <a:p>
            <a:pPr lvl="1"/>
            <a:r>
              <a:rPr lang="en-US" sz="2600" dirty="0"/>
              <a:t>Non-point pollution</a:t>
            </a:r>
          </a:p>
          <a:p>
            <a:endParaRPr lang="en-US" sz="3000" dirty="0" smtClean="0"/>
          </a:p>
          <a:p>
            <a:r>
              <a:rPr lang="en-US" sz="3000" dirty="0" smtClean="0"/>
              <a:t>Area of Study</a:t>
            </a:r>
            <a:endParaRPr lang="en-US" sz="2600" dirty="0" smtClean="0"/>
          </a:p>
          <a:p>
            <a:pPr lvl="1"/>
            <a:r>
              <a:rPr lang="en-US" sz="2600" dirty="0" smtClean="0"/>
              <a:t>Long Island Creek Watershed</a:t>
            </a:r>
          </a:p>
          <a:p>
            <a:pPr lvl="2"/>
            <a:r>
              <a:rPr lang="en-US" sz="1900" dirty="0" smtClean="0"/>
              <a:t>Twelve monitoring sites</a:t>
            </a:r>
            <a:endParaRPr lang="en-US" sz="1500" dirty="0" smtClean="0"/>
          </a:p>
          <a:p>
            <a:pPr lvl="2"/>
            <a:r>
              <a:rPr lang="en-US" sz="1900" dirty="0" smtClean="0"/>
              <a:t>Two sites per group</a:t>
            </a:r>
          </a:p>
          <a:p>
            <a:pPr lvl="1"/>
            <a:r>
              <a:rPr lang="en-US" sz="2600" dirty="0" smtClean="0"/>
              <a:t>Marsh Creek Watershed</a:t>
            </a:r>
          </a:p>
          <a:p>
            <a:pPr lvl="2"/>
            <a:r>
              <a:rPr lang="en-US" sz="1900" dirty="0" smtClean="0"/>
              <a:t>Six monitoring sites</a:t>
            </a:r>
          </a:p>
          <a:p>
            <a:pPr lvl="2"/>
            <a:r>
              <a:rPr lang="en-US" sz="1900" dirty="0" smtClean="0"/>
              <a:t>One site per group</a:t>
            </a:r>
          </a:p>
          <a:p>
            <a:pPr marL="0" indent="0">
              <a:buNone/>
            </a:pPr>
            <a:endParaRPr lang="en-US" sz="2600" dirty="0" smtClean="0"/>
          </a:p>
        </p:txBody>
      </p:sp>
    </p:spTree>
    <p:extLst>
      <p:ext uri="{BB962C8B-B14F-4D97-AF65-F5344CB8AC3E}">
        <p14:creationId xmlns:p14="http://schemas.microsoft.com/office/powerpoint/2010/main" val="37690232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Long Island Creek </a:t>
            </a:r>
            <a:r>
              <a:rPr lang="en-US" smtClean="0"/>
              <a:t>Site 3A &amp; 3B </a:t>
            </a:r>
            <a:r>
              <a:rPr lang="en-US" dirty="0" smtClean="0"/>
              <a:t>map</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pPr marL="0" indent="0">
              <a:buNone/>
            </a:pP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8575" y="1295400"/>
            <a:ext cx="4005263"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08434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3A</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0" y="1219200"/>
            <a:ext cx="9144000" cy="563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Content Placeholder 3"/>
          <p:cNvSpPr>
            <a:spLocks noGrp="1"/>
          </p:cNvSpPr>
          <p:nvPr>
            <p:ph sz="half" idx="2"/>
          </p:nvPr>
        </p:nvSpPr>
        <p:spPr/>
        <p:txBody>
          <a:bodyPr/>
          <a:lstStyle/>
          <a:p>
            <a:endParaRPr lang="en-US" dirty="0"/>
          </a:p>
        </p:txBody>
      </p:sp>
    </p:spTree>
    <p:extLst>
      <p:ext uri="{BB962C8B-B14F-4D97-AF65-F5344CB8AC3E}">
        <p14:creationId xmlns:p14="http://schemas.microsoft.com/office/powerpoint/2010/main" val="16347458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Site 3A concerns/observations</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pPr marL="0" indent="0">
              <a:buNone/>
            </a:pPr>
            <a:endParaRPr lang="en-US" dirty="0"/>
          </a:p>
        </p:txBody>
      </p:sp>
      <p:sp>
        <p:nvSpPr>
          <p:cNvPr id="4" name="Rectangle 3"/>
          <p:cNvSpPr/>
          <p:nvPr/>
        </p:nvSpPr>
        <p:spPr>
          <a:xfrm>
            <a:off x="0" y="2576763"/>
            <a:ext cx="9144000" cy="1766637"/>
          </a:xfrm>
          <a:prstGeom prst="rect">
            <a:avLst/>
          </a:prstGeom>
        </p:spPr>
        <p:txBody>
          <a:bodyPr wrap="square">
            <a:spAutoFit/>
          </a:bodyPr>
          <a:lstStyle/>
          <a:p>
            <a:pPr marL="342900" indent="-342900">
              <a:spcBef>
                <a:spcPct val="20000"/>
              </a:spcBef>
              <a:buFont typeface="Arial" pitchFamily="34" charset="0"/>
              <a:buChar char="•"/>
            </a:pPr>
            <a:r>
              <a:rPr lang="en-US" sz="3200" dirty="0" smtClean="0">
                <a:solidFill>
                  <a:prstClr val="black"/>
                </a:solidFill>
              </a:rPr>
              <a:t>Heavy debris, clear evidence of human presence</a:t>
            </a:r>
          </a:p>
          <a:p>
            <a:pPr marL="342900" indent="-342900">
              <a:spcBef>
                <a:spcPct val="20000"/>
              </a:spcBef>
              <a:buFont typeface="Arial" pitchFamily="34" charset="0"/>
              <a:buChar char="•"/>
            </a:pPr>
            <a:r>
              <a:rPr lang="en-US" sz="3200" dirty="0" smtClean="0">
                <a:solidFill>
                  <a:prstClr val="black"/>
                </a:solidFill>
              </a:rPr>
              <a:t>Bridge impacts watershed</a:t>
            </a:r>
          </a:p>
          <a:p>
            <a:pPr marL="342900" indent="-342900">
              <a:spcBef>
                <a:spcPct val="20000"/>
              </a:spcBef>
              <a:buFont typeface="Arial" pitchFamily="34" charset="0"/>
              <a:buChar char="•"/>
            </a:pPr>
            <a:r>
              <a:rPr lang="en-US" sz="3200" dirty="0" smtClean="0">
                <a:solidFill>
                  <a:prstClr val="black"/>
                </a:solidFill>
              </a:rPr>
              <a:t>Falling trees due to erosion/undercutting</a:t>
            </a:r>
            <a:endParaRPr lang="en-US" sz="3200" dirty="0">
              <a:solidFill>
                <a:prstClr val="black"/>
              </a:solidFill>
            </a:endParaRPr>
          </a:p>
        </p:txBody>
      </p:sp>
    </p:spTree>
    <p:extLst>
      <p:ext uri="{BB962C8B-B14F-4D97-AF65-F5344CB8AC3E}">
        <p14:creationId xmlns:p14="http://schemas.microsoft.com/office/powerpoint/2010/main" val="42172863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Long Island Creek Site 3B</a:t>
            </a:r>
            <a:endParaRPr lang="en-US" dirty="0"/>
          </a:p>
        </p:txBody>
      </p:sp>
      <p:pic>
        <p:nvPicPr>
          <p:cNvPr id="8" name="Content Placeholder 7" descr="Site3BDownstreama.jpeg"/>
          <p:cNvPicPr>
            <a:picLocks noGrp="1" noChangeAspect="1"/>
          </p:cNvPicPr>
          <p:nvPr>
            <p:ph sz="half" idx="1"/>
          </p:nvPr>
        </p:nvPicPr>
        <p:blipFill>
          <a:blip r:embed="rId2"/>
          <a:stretch>
            <a:fillRect/>
          </a:stretch>
        </p:blipFill>
        <p:spPr>
          <a:xfrm>
            <a:off x="4470425" y="1219200"/>
            <a:ext cx="4673575" cy="563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Content Placeholder 9" descr="LIC 3B upstream.jpeg"/>
          <p:cNvPicPr>
            <a:picLocks noGrp="1" noChangeAspect="1"/>
          </p:cNvPicPr>
          <p:nvPr>
            <p:ph sz="half" idx="2"/>
          </p:nvPr>
        </p:nvPicPr>
        <p:blipFill>
          <a:blip r:embed="rId3"/>
          <a:stretch>
            <a:fillRect/>
          </a:stretch>
        </p:blipFill>
        <p:spPr>
          <a:xfrm>
            <a:off x="0" y="1219201"/>
            <a:ext cx="4592976" cy="563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711538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Site 3B concerns/observations</a:t>
            </a:r>
            <a:endParaRPr lang="en-US" dirty="0"/>
          </a:p>
        </p:txBody>
      </p:sp>
      <p:sp>
        <p:nvSpPr>
          <p:cNvPr id="3" name="Content Placeholder 2"/>
          <p:cNvSpPr>
            <a:spLocks noGrp="1"/>
          </p:cNvSpPr>
          <p:nvPr>
            <p:ph idx="1"/>
          </p:nvPr>
        </p:nvSpPr>
        <p:spPr/>
        <p:txBody>
          <a:bodyPr/>
          <a:lstStyle/>
          <a:p>
            <a:endParaRPr lang="en-US" dirty="0"/>
          </a:p>
          <a:p>
            <a:endParaRPr lang="en-US" dirty="0" smtClean="0"/>
          </a:p>
          <a:p>
            <a:r>
              <a:rPr lang="en-US" dirty="0" smtClean="0"/>
              <a:t>Runoff and litter from apartment complex</a:t>
            </a:r>
          </a:p>
          <a:p>
            <a:r>
              <a:rPr lang="en-US" dirty="0" smtClean="0"/>
              <a:t>Water level low</a:t>
            </a:r>
          </a:p>
          <a:p>
            <a:r>
              <a:rPr lang="en-US" dirty="0" smtClean="0"/>
              <a:t>In a developing area </a:t>
            </a:r>
          </a:p>
          <a:p>
            <a:endParaRPr lang="en-US" dirty="0" smtClean="0"/>
          </a:p>
          <a:p>
            <a:endParaRPr lang="en-US" dirty="0"/>
          </a:p>
          <a:p>
            <a:endParaRPr lang="en-US" dirty="0" smtClean="0"/>
          </a:p>
          <a:p>
            <a:endParaRPr lang="en-US" dirty="0"/>
          </a:p>
          <a:p>
            <a:endParaRPr lang="en-US" dirty="0" smtClean="0"/>
          </a:p>
          <a:p>
            <a:endParaRPr lang="en-US" dirty="0"/>
          </a:p>
          <a:p>
            <a:pPr marL="0" indent="0">
              <a:buNone/>
            </a:pPr>
            <a:endParaRPr lang="en-US" dirty="0"/>
          </a:p>
        </p:txBody>
      </p:sp>
    </p:spTree>
    <p:extLst>
      <p:ext uri="{BB962C8B-B14F-4D97-AF65-F5344CB8AC3E}">
        <p14:creationId xmlns:p14="http://schemas.microsoft.com/office/powerpoint/2010/main" val="34974860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5" name="Content Placeholder 4"/>
          <p:cNvSpPr>
            <a:spLocks noGrp="1"/>
          </p:cNvSpPr>
          <p:nvPr>
            <p:ph idx="1"/>
          </p:nvPr>
        </p:nvSpPr>
        <p:spPr>
          <a:xfrm>
            <a:off x="228600" y="1380246"/>
            <a:ext cx="8686800" cy="5325354"/>
          </a:xfrm>
        </p:spPr>
        <p:txBody>
          <a:bodyPr>
            <a:normAutofit/>
          </a:bodyPr>
          <a:lstStyle/>
          <a:p>
            <a:endParaRPr lang="en-US" dirty="0" smtClean="0"/>
          </a:p>
          <a:p>
            <a:endParaRPr lang="en-US" dirty="0"/>
          </a:p>
          <a:p>
            <a:endParaRPr lang="en-US" dirty="0" smtClean="0"/>
          </a:p>
          <a:p>
            <a:pPr marL="0" indent="0">
              <a:buNone/>
            </a:pPr>
            <a:endParaRPr lang="en-US" dirty="0"/>
          </a:p>
          <a:p>
            <a:endParaRPr lang="en-US" dirty="0" smtClean="0"/>
          </a:p>
          <a:p>
            <a:endParaRPr lang="en-US" dirty="0"/>
          </a:p>
          <a:p>
            <a:endParaRPr lang="en-US" dirty="0" smtClean="0"/>
          </a:p>
          <a:p>
            <a:endParaRPr lang="en-US" dirty="0"/>
          </a:p>
          <a:p>
            <a:pPr marL="0" indent="0">
              <a:buNone/>
            </a:pPr>
            <a:r>
              <a:rPr lang="en-US" sz="2400" dirty="0" smtClean="0"/>
              <a:t>     Sean </a:t>
            </a:r>
            <a:r>
              <a:rPr lang="en-US" sz="2400" dirty="0" err="1" smtClean="0"/>
              <a:t>Bagby</a:t>
            </a:r>
            <a:r>
              <a:rPr lang="en-US" sz="2400" dirty="0" smtClean="0"/>
              <a:t>, Jessica Wilson, </a:t>
            </a:r>
            <a:r>
              <a:rPr lang="en-US" sz="2400" dirty="0" err="1" smtClean="0"/>
              <a:t>Marcin</a:t>
            </a:r>
            <a:r>
              <a:rPr lang="en-US" sz="2400" dirty="0" smtClean="0"/>
              <a:t> </a:t>
            </a:r>
            <a:r>
              <a:rPr lang="en-US" sz="2400" dirty="0" err="1" smtClean="0"/>
              <a:t>Misztack</a:t>
            </a:r>
            <a:r>
              <a:rPr lang="en-US" sz="2400" dirty="0" smtClean="0"/>
              <a:t>, Alex Witherspoon </a:t>
            </a:r>
            <a:endParaRPr lang="en-US" sz="2400"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6200" y="1295400"/>
            <a:ext cx="9067800" cy="4800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352800" y="3352800"/>
            <a:ext cx="1007611"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59064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558" y="79829"/>
            <a:ext cx="8686800" cy="1143000"/>
          </a:xfrm>
        </p:spPr>
        <p:txBody>
          <a:bodyPr/>
          <a:lstStyle/>
          <a:p>
            <a:r>
              <a:rPr lang="en-US" dirty="0"/>
              <a:t>Marsh Creek Site 4</a:t>
            </a:r>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1219201"/>
            <a:ext cx="4800599"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114800"/>
            <a:ext cx="48006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4114800"/>
            <a:ext cx="4343399"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9394" y="1219201"/>
            <a:ext cx="4304606" cy="2895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613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a:xfrm>
            <a:off x="533400" y="3810000"/>
            <a:ext cx="3200400" cy="2429754"/>
          </a:xfrm>
        </p:spPr>
        <p:txBody>
          <a:bodyPr>
            <a:normAutofit lnSpcReduction="10000"/>
          </a:bodyPr>
          <a:lstStyle/>
          <a:p>
            <a:r>
              <a:rPr lang="en-US" sz="2400" dirty="0" smtClean="0"/>
              <a:t>The result is several  </a:t>
            </a:r>
          </a:p>
          <a:p>
            <a:pPr marL="0" indent="0">
              <a:buNone/>
            </a:pPr>
            <a:r>
              <a:rPr lang="en-US" sz="2400" dirty="0" smtClean="0"/>
              <a:t>dredge spoils that have </a:t>
            </a:r>
          </a:p>
          <a:p>
            <a:pPr marL="0" indent="0">
              <a:buNone/>
            </a:pPr>
            <a:r>
              <a:rPr lang="en-US" sz="2400" dirty="0" smtClean="0"/>
              <a:t>formed on the left bank </a:t>
            </a:r>
          </a:p>
          <a:p>
            <a:pPr marL="0" indent="0">
              <a:buNone/>
            </a:pPr>
            <a:r>
              <a:rPr lang="en-US" sz="2400" dirty="0" smtClean="0"/>
              <a:t>exposing tree roots and </a:t>
            </a:r>
          </a:p>
          <a:p>
            <a:pPr marL="0" indent="0">
              <a:buNone/>
            </a:pPr>
            <a:r>
              <a:rPr lang="en-US" sz="2400" dirty="0"/>
              <a:t>d</a:t>
            </a:r>
            <a:r>
              <a:rPr lang="en-US" sz="2400" dirty="0" smtClean="0"/>
              <a:t>isconnecting a headwall.</a:t>
            </a:r>
          </a:p>
        </p:txBody>
      </p:sp>
      <p:sp>
        <p:nvSpPr>
          <p:cNvPr id="4" name="Rectangle 3"/>
          <p:cNvSpPr/>
          <p:nvPr/>
        </p:nvSpPr>
        <p:spPr>
          <a:xfrm>
            <a:off x="4927600" y="1542143"/>
            <a:ext cx="2819400" cy="2677656"/>
          </a:xfrm>
          <a:prstGeom prst="rect">
            <a:avLst/>
          </a:prstGeom>
        </p:spPr>
        <p:txBody>
          <a:bodyPr wrap="square">
            <a:spAutoFit/>
          </a:bodyPr>
          <a:lstStyle/>
          <a:p>
            <a:pPr marL="285750" indent="-285750">
              <a:buFont typeface="Arial" pitchFamily="34" charset="0"/>
              <a:buChar char="•"/>
            </a:pPr>
            <a:r>
              <a:rPr lang="en-US" sz="2400" dirty="0"/>
              <a:t>Concrete retainer</a:t>
            </a:r>
          </a:p>
          <a:p>
            <a:r>
              <a:rPr lang="en-US" sz="2400" dirty="0"/>
              <a:t>wall creating a </a:t>
            </a:r>
          </a:p>
          <a:p>
            <a:r>
              <a:rPr lang="en-US" sz="2400" dirty="0"/>
              <a:t>channeling effect that </a:t>
            </a:r>
            <a:r>
              <a:rPr lang="en-US" sz="2400" dirty="0" smtClean="0"/>
              <a:t>is  contributing </a:t>
            </a:r>
            <a:r>
              <a:rPr lang="en-US" sz="2400" dirty="0"/>
              <a:t>to </a:t>
            </a:r>
            <a:r>
              <a:rPr lang="en-US" sz="2400" dirty="0" smtClean="0"/>
              <a:t> undercutting </a:t>
            </a:r>
            <a:r>
              <a:rPr lang="en-US" sz="2400" dirty="0"/>
              <a:t>of the </a:t>
            </a:r>
            <a:r>
              <a:rPr lang="en-US" sz="2400" dirty="0" smtClean="0"/>
              <a:t> bank </a:t>
            </a:r>
            <a:r>
              <a:rPr lang="en-US" sz="2400" dirty="0"/>
              <a:t>on the left side </a:t>
            </a:r>
            <a:r>
              <a:rPr lang="en-US" sz="2400" dirty="0" smtClean="0"/>
              <a:t>of </a:t>
            </a:r>
            <a:r>
              <a:rPr lang="en-US" sz="2400" dirty="0"/>
              <a:t>the creek </a:t>
            </a:r>
          </a:p>
        </p:txBody>
      </p:sp>
      <p:sp>
        <p:nvSpPr>
          <p:cNvPr id="5" name="Rectangle 4"/>
          <p:cNvSpPr/>
          <p:nvPr/>
        </p:nvSpPr>
        <p:spPr>
          <a:xfrm>
            <a:off x="152400" y="1524000"/>
            <a:ext cx="4572000" cy="1569660"/>
          </a:xfrm>
          <a:prstGeom prst="rect">
            <a:avLst/>
          </a:prstGeom>
        </p:spPr>
        <p:txBody>
          <a:bodyPr>
            <a:spAutoFit/>
          </a:bodyPr>
          <a:lstStyle/>
          <a:p>
            <a:pPr marL="342900" lvl="0" indent="-342900">
              <a:spcBef>
                <a:spcPct val="20000"/>
              </a:spcBef>
              <a:buFont typeface="Arial" pitchFamily="34" charset="0"/>
              <a:buChar char="•"/>
            </a:pPr>
            <a:r>
              <a:rPr lang="en-US" sz="2400" dirty="0">
                <a:solidFill>
                  <a:prstClr val="black"/>
                </a:solidFill>
              </a:rPr>
              <a:t>Bank erosion poses </a:t>
            </a:r>
            <a:r>
              <a:rPr lang="en-US" sz="2400" dirty="0" smtClean="0">
                <a:solidFill>
                  <a:prstClr val="black"/>
                </a:solidFill>
              </a:rPr>
              <a:t>a </a:t>
            </a:r>
            <a:r>
              <a:rPr lang="en-US" sz="2400" dirty="0">
                <a:solidFill>
                  <a:prstClr val="black"/>
                </a:solidFill>
              </a:rPr>
              <a:t>threat to drainage </a:t>
            </a:r>
            <a:r>
              <a:rPr lang="en-US" sz="2400" dirty="0" smtClean="0">
                <a:solidFill>
                  <a:prstClr val="black"/>
                </a:solidFill>
              </a:rPr>
              <a:t> structures</a:t>
            </a:r>
            <a:r>
              <a:rPr lang="en-US" sz="2400" dirty="0">
                <a:solidFill>
                  <a:prstClr val="black"/>
                </a:solidFill>
              </a:rPr>
              <a:t>, sewer pipes, trees, and most importantly stream ecology</a:t>
            </a:r>
          </a:p>
        </p:txBody>
      </p:sp>
      <p:sp>
        <p:nvSpPr>
          <p:cNvPr id="6" name="Rectangle 5"/>
          <p:cNvSpPr/>
          <p:nvPr/>
        </p:nvSpPr>
        <p:spPr>
          <a:xfrm>
            <a:off x="4724400" y="4419600"/>
            <a:ext cx="3810000" cy="904863"/>
          </a:xfrm>
          <a:prstGeom prst="rect">
            <a:avLst/>
          </a:prstGeom>
        </p:spPr>
        <p:txBody>
          <a:bodyPr wrap="square">
            <a:spAutoFit/>
          </a:bodyPr>
          <a:lstStyle/>
          <a:p>
            <a:pPr marL="342900" lvl="0" indent="-342900">
              <a:spcBef>
                <a:spcPct val="20000"/>
              </a:spcBef>
              <a:buFont typeface="Arial" pitchFamily="34" charset="0"/>
              <a:buChar char="•"/>
            </a:pPr>
            <a:r>
              <a:rPr lang="en-US" sz="2400" dirty="0">
                <a:solidFill>
                  <a:prstClr val="black"/>
                </a:solidFill>
              </a:rPr>
              <a:t>Erosion further down</a:t>
            </a:r>
          </a:p>
          <a:p>
            <a:pPr lvl="0">
              <a:spcBef>
                <a:spcPct val="20000"/>
              </a:spcBef>
            </a:pPr>
            <a:r>
              <a:rPr lang="en-US" sz="2400" dirty="0">
                <a:solidFill>
                  <a:prstClr val="black"/>
                </a:solidFill>
              </a:rPr>
              <a:t>Stream is not as severe</a:t>
            </a:r>
          </a:p>
        </p:txBody>
      </p:sp>
    </p:spTree>
    <p:extLst>
      <p:ext uri="{BB962C8B-B14F-4D97-AF65-F5344CB8AC3E}">
        <p14:creationId xmlns:p14="http://schemas.microsoft.com/office/powerpoint/2010/main" val="37454520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5</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19200" y="1268434"/>
            <a:ext cx="7086600" cy="5454154"/>
          </a:xfrm>
        </p:spPr>
      </p:pic>
    </p:spTree>
    <p:extLst>
      <p:ext uri="{BB962C8B-B14F-4D97-AF65-F5344CB8AC3E}">
        <p14:creationId xmlns:p14="http://schemas.microsoft.com/office/powerpoint/2010/main" val="30317561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8000"/>
            <a:ext cx="5029200" cy="3810000"/>
          </a:xfrm>
          <a:prstGeom prst="rect">
            <a:avLst/>
          </a:prstGeom>
          <a:ln w="25400">
            <a:solidFill>
              <a:schemeClr val="tx1"/>
            </a:solidFill>
          </a:ln>
        </p:spPr>
      </p:pic>
      <p:sp>
        <p:nvSpPr>
          <p:cNvPr id="2" name="Title 1"/>
          <p:cNvSpPr>
            <a:spLocks noGrp="1"/>
          </p:cNvSpPr>
          <p:nvPr>
            <p:ph type="title"/>
          </p:nvPr>
        </p:nvSpPr>
        <p:spPr/>
        <p:txBody>
          <a:bodyPr/>
          <a:lstStyle/>
          <a:p>
            <a:r>
              <a:rPr lang="en-US" dirty="0" smtClean="0"/>
              <a:t>Marsh Creek Site 5</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4000" y="1179286"/>
            <a:ext cx="5080000" cy="3810000"/>
          </a:xfrm>
          <a:prstGeom prst="rect">
            <a:avLst/>
          </a:prstGeom>
          <a:ln w="25400">
            <a:solidFill>
              <a:schemeClr val="tx1"/>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4000" y="3764643"/>
            <a:ext cx="5080000" cy="3086100"/>
          </a:xfrm>
          <a:prstGeom prst="rect">
            <a:avLst/>
          </a:prstGeom>
          <a:ln w="25400">
            <a:solidFill>
              <a:schemeClr val="tx1"/>
            </a:solidFill>
          </a:ln>
        </p:spPr>
      </p:pic>
      <p:pic>
        <p:nvPicPr>
          <p:cNvPr id="5" name="Content Placeholder 4"/>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18143" y="1179286"/>
            <a:ext cx="4572000" cy="3164114"/>
          </a:xfrm>
          <a:ln w="25400">
            <a:solidFill>
              <a:schemeClr val="tx1"/>
            </a:solidFill>
          </a:ln>
        </p:spPr>
      </p:pic>
    </p:spTree>
    <p:extLst>
      <p:ext uri="{BB962C8B-B14F-4D97-AF65-F5344CB8AC3E}">
        <p14:creationId xmlns:p14="http://schemas.microsoft.com/office/powerpoint/2010/main" val="29889066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Maps</a:t>
            </a:r>
            <a:endParaRPr lang="en-US" dirty="0"/>
          </a:p>
        </p:txBody>
      </p:sp>
      <p:pic>
        <p:nvPicPr>
          <p:cNvPr id="3" name="Picture 2" descr="LICstudyp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1237343"/>
            <a:ext cx="4495800" cy="5685864"/>
          </a:xfrm>
          <a:prstGeom prst="rect">
            <a:avLst/>
          </a:prstGeom>
        </p:spPr>
      </p:pic>
    </p:spTree>
    <p:extLst>
      <p:ext uri="{BB962C8B-B14F-4D97-AF65-F5344CB8AC3E}">
        <p14:creationId xmlns:p14="http://schemas.microsoft.com/office/powerpoint/2010/main" val="26358125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5</a:t>
            </a:r>
            <a:endParaRPr lang="en-US" dirty="0"/>
          </a:p>
        </p:txBody>
      </p:sp>
      <p:sp>
        <p:nvSpPr>
          <p:cNvPr id="3" name="Content Placeholder 2"/>
          <p:cNvSpPr>
            <a:spLocks noGrp="1"/>
          </p:cNvSpPr>
          <p:nvPr>
            <p:ph idx="1"/>
          </p:nvPr>
        </p:nvSpPr>
        <p:spPr/>
        <p:txBody>
          <a:bodyPr/>
          <a:lstStyle/>
          <a:p>
            <a:endParaRPr lang="en-US" dirty="0" smtClean="0"/>
          </a:p>
          <a:p>
            <a:r>
              <a:rPr lang="en-US" dirty="0" smtClean="0"/>
              <a:t>Proximity to developing construction</a:t>
            </a:r>
          </a:p>
          <a:p>
            <a:endParaRPr lang="en-US" dirty="0"/>
          </a:p>
          <a:p>
            <a:r>
              <a:rPr lang="en-US" dirty="0" smtClean="0"/>
              <a:t>Proximity to bridge and road</a:t>
            </a:r>
          </a:p>
          <a:p>
            <a:endParaRPr lang="en-US" dirty="0"/>
          </a:p>
          <a:p>
            <a:r>
              <a:rPr lang="en-US" dirty="0" smtClean="0"/>
              <a:t>Eroded right bank (looking downstream)</a:t>
            </a:r>
            <a:endParaRPr lang="en-US" dirty="0"/>
          </a:p>
          <a:p>
            <a:endParaRPr lang="en-US" dirty="0" smtClean="0"/>
          </a:p>
          <a:p>
            <a:endParaRPr lang="en-US" dirty="0"/>
          </a:p>
        </p:txBody>
      </p:sp>
    </p:spTree>
    <p:extLst>
      <p:ext uri="{BB962C8B-B14F-4D97-AF65-F5344CB8AC3E}">
        <p14:creationId xmlns:p14="http://schemas.microsoft.com/office/powerpoint/2010/main" val="2683511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5 A &amp; B</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4600" y="1219200"/>
            <a:ext cx="4399117" cy="5652866"/>
          </a:xfrm>
        </p:spPr>
      </p:pic>
    </p:spTree>
    <p:extLst>
      <p:ext uri="{BB962C8B-B14F-4D97-AF65-F5344CB8AC3E}">
        <p14:creationId xmlns:p14="http://schemas.microsoft.com/office/powerpoint/2010/main" val="18235722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A</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19200"/>
            <a:ext cx="4978400" cy="3733800"/>
          </a:xfrm>
          <a:ln w="25400">
            <a:solidFill>
              <a:schemeClr val="tx1"/>
            </a:solid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7" y="3048000"/>
            <a:ext cx="5080000" cy="3810000"/>
          </a:xfrm>
          <a:prstGeom prst="rect">
            <a:avLst/>
          </a:prstGeom>
        </p:spPr>
      </p:pic>
    </p:spTree>
    <p:extLst>
      <p:ext uri="{BB962C8B-B14F-4D97-AF65-F5344CB8AC3E}">
        <p14:creationId xmlns:p14="http://schemas.microsoft.com/office/powerpoint/2010/main" val="15832283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B</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15867630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Sites</a:t>
            </a:r>
            <a:endParaRPr lang="en-US" dirty="0"/>
          </a:p>
        </p:txBody>
      </p:sp>
      <p:sp>
        <p:nvSpPr>
          <p:cNvPr id="3" name="Content Placeholder 2"/>
          <p:cNvSpPr>
            <a:spLocks noGrp="1"/>
          </p:cNvSpPr>
          <p:nvPr>
            <p:ph idx="1"/>
          </p:nvPr>
        </p:nvSpPr>
        <p:spPr/>
        <p:txBody>
          <a:bodyPr/>
          <a:lstStyle/>
          <a:p>
            <a:r>
              <a:rPr lang="en-US" dirty="0" smtClean="0"/>
              <a:t>Sewage Pipe upstream of Site B</a:t>
            </a:r>
          </a:p>
          <a:p>
            <a:endParaRPr lang="en-US" dirty="0"/>
          </a:p>
          <a:p>
            <a:r>
              <a:rPr lang="en-US" dirty="0" smtClean="0"/>
              <a:t>Fish kills discovered on last day of monitoring</a:t>
            </a:r>
          </a:p>
          <a:p>
            <a:endParaRPr lang="en-US" dirty="0"/>
          </a:p>
          <a:p>
            <a:r>
              <a:rPr lang="en-US" dirty="0" smtClean="0"/>
              <a:t>Left bank erosion (looking downstream)</a:t>
            </a:r>
          </a:p>
          <a:p>
            <a:endParaRPr lang="en-US" dirty="0"/>
          </a:p>
          <a:p>
            <a:r>
              <a:rPr lang="en-US" dirty="0" smtClean="0"/>
              <a:t>Continuation of right bank </a:t>
            </a:r>
            <a:r>
              <a:rPr lang="en-US" smtClean="0"/>
              <a:t>restoration project</a:t>
            </a:r>
            <a:endParaRPr lang="en-US" dirty="0"/>
          </a:p>
        </p:txBody>
      </p:sp>
    </p:spTree>
    <p:extLst>
      <p:ext uri="{BB962C8B-B14F-4D97-AF65-F5344CB8AC3E}">
        <p14:creationId xmlns:p14="http://schemas.microsoft.com/office/powerpoint/2010/main" val="23584760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x</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304471"/>
            <a:ext cx="2953543" cy="5553529"/>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600021" y="599411"/>
            <a:ext cx="2529825" cy="39386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400" y="1303831"/>
            <a:ext cx="2920852" cy="55469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6037" y="3833657"/>
            <a:ext cx="5044963" cy="30170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877547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Quality</a:t>
            </a:r>
            <a:endParaRPr lang="en-US" dirty="0"/>
          </a:p>
        </p:txBody>
      </p:sp>
      <p:sp>
        <p:nvSpPr>
          <p:cNvPr id="3" name="Content Placeholder 2"/>
          <p:cNvSpPr>
            <a:spLocks noGrp="1"/>
          </p:cNvSpPr>
          <p:nvPr>
            <p:ph idx="1"/>
          </p:nvPr>
        </p:nvSpPr>
        <p:spPr>
          <a:xfrm>
            <a:off x="228600" y="1380246"/>
            <a:ext cx="8686800" cy="5096754"/>
          </a:xfrm>
        </p:spPr>
        <p:txBody>
          <a:bodyPr>
            <a:normAutofit/>
          </a:bodyPr>
          <a:lstStyle/>
          <a:p>
            <a:r>
              <a:rPr lang="en-US" dirty="0"/>
              <a:t>Answer why</a:t>
            </a:r>
          </a:p>
        </p:txBody>
      </p:sp>
    </p:spTree>
    <p:extLst>
      <p:ext uri="{BB962C8B-B14F-4D97-AF65-F5344CB8AC3E}">
        <p14:creationId xmlns:p14="http://schemas.microsoft.com/office/powerpoint/2010/main" val="120337154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Methods</a:t>
            </a:r>
            <a:endParaRPr lang="en-US" dirty="0"/>
          </a:p>
        </p:txBody>
      </p:sp>
      <p:sp>
        <p:nvSpPr>
          <p:cNvPr id="3" name="Content Placeholder 2"/>
          <p:cNvSpPr>
            <a:spLocks noGrp="1"/>
          </p:cNvSpPr>
          <p:nvPr>
            <p:ph idx="1"/>
          </p:nvPr>
        </p:nvSpPr>
        <p:spPr>
          <a:xfrm>
            <a:off x="152400" y="1828800"/>
            <a:ext cx="8686800" cy="4937760"/>
          </a:xfrm>
        </p:spPr>
        <p:txBody>
          <a:bodyPr/>
          <a:lstStyle/>
          <a:p>
            <a:pPr lvl="1">
              <a:buFont typeface="Wingdings" pitchFamily="2" charset="2"/>
              <a:buChar char="§"/>
            </a:pPr>
            <a:r>
              <a:rPr lang="en-US" dirty="0" smtClean="0"/>
              <a:t>Georgia Adopt-A-Stream (AAS) standards</a:t>
            </a:r>
          </a:p>
          <a:p>
            <a:pPr lvl="1">
              <a:buFont typeface="Wingdings" pitchFamily="2" charset="2"/>
              <a:buChar char="§"/>
            </a:pPr>
            <a:r>
              <a:rPr lang="en-US" dirty="0" smtClean="0"/>
              <a:t>Mid-stream, mid-depth taken three separate dates</a:t>
            </a:r>
          </a:p>
          <a:p>
            <a:pPr lvl="1">
              <a:buFont typeface="Wingdings" pitchFamily="2" charset="2"/>
              <a:buChar char="§"/>
            </a:pPr>
            <a:r>
              <a:rPr lang="en-US" dirty="0" smtClean="0"/>
              <a:t>Sterile collection</a:t>
            </a:r>
          </a:p>
          <a:p>
            <a:pPr lvl="1">
              <a:buFont typeface="Wingdings" pitchFamily="2" charset="2"/>
              <a:buChar char="§"/>
            </a:pPr>
            <a:r>
              <a:rPr lang="en-US" dirty="0" smtClean="0"/>
              <a:t>Upstream sampling</a:t>
            </a:r>
          </a:p>
          <a:p>
            <a:pPr lvl="1">
              <a:buFont typeface="Wingdings" pitchFamily="2" charset="2"/>
              <a:buChar char="§"/>
            </a:pPr>
            <a:r>
              <a:rPr lang="en-US" dirty="0"/>
              <a:t>If no water was available then “No Data” (N/D) was noted.</a:t>
            </a:r>
          </a:p>
          <a:p>
            <a:pPr lvl="1">
              <a:buFont typeface="Wingdings" pitchFamily="2" charset="2"/>
              <a:buChar char="§"/>
            </a:pPr>
            <a:endParaRPr lang="en-US" dirty="0" smtClean="0"/>
          </a:p>
          <a:p>
            <a:pPr lvl="1">
              <a:buFont typeface="Wingdings" pitchFamily="2" charset="2"/>
              <a:buChar char="§"/>
            </a:pPr>
            <a:endParaRPr lang="en-US" dirty="0" smtClean="0"/>
          </a:p>
          <a:p>
            <a:pPr lvl="1">
              <a:buFont typeface="Wingdings" pitchFamily="2" charset="2"/>
              <a:buChar char="§"/>
            </a:pPr>
            <a:endParaRPr lang="en-US" dirty="0" smtClean="0"/>
          </a:p>
          <a:p>
            <a:pPr lvl="1">
              <a:buFont typeface="Wingdings" pitchFamily="2" charset="2"/>
              <a:buChar char="§"/>
            </a:pPr>
            <a:endParaRPr lang="en-US" dirty="0" smtClean="0"/>
          </a:p>
        </p:txBody>
      </p:sp>
    </p:spTree>
    <p:extLst>
      <p:ext uri="{BB962C8B-B14F-4D97-AF65-F5344CB8AC3E}">
        <p14:creationId xmlns:p14="http://schemas.microsoft.com/office/powerpoint/2010/main" val="23651776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Conductivity</a:t>
            </a:r>
            <a:endParaRPr lang="en-US" dirty="0"/>
          </a:p>
        </p:txBody>
      </p:sp>
      <p:graphicFrame>
        <p:nvGraphicFramePr>
          <p:cNvPr id="4" name="Content Placeholder 3"/>
          <p:cNvGraphicFramePr>
            <a:graphicFrameLocks noGrp="1"/>
          </p:cNvGraphicFramePr>
          <p:nvPr>
            <p:ph idx="1"/>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849572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pH</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04030331"/>
              </p:ext>
            </p:extLst>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744982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Maps</a:t>
            </a:r>
            <a:endParaRPr lang="en-US" dirty="0"/>
          </a:p>
        </p:txBody>
      </p:sp>
      <p:pic>
        <p:nvPicPr>
          <p:cNvPr id="4" name="Picture 3" descr="MCstudy.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00" y="1230746"/>
            <a:ext cx="7315200" cy="5652654"/>
          </a:xfrm>
          <a:prstGeom prst="rect">
            <a:avLst/>
          </a:prstGeom>
        </p:spPr>
      </p:pic>
    </p:spTree>
    <p:extLst>
      <p:ext uri="{BB962C8B-B14F-4D97-AF65-F5344CB8AC3E}">
        <p14:creationId xmlns:p14="http://schemas.microsoft.com/office/powerpoint/2010/main" val="14931917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Dissolved Oxygen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93352762"/>
              </p:ext>
            </p:extLst>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692342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Water Temp vs. Dissolved Oxygen</a:t>
            </a:r>
            <a:endParaRPr lang="en-US" dirty="0"/>
          </a:p>
        </p:txBody>
      </p:sp>
      <p:graphicFrame>
        <p:nvGraphicFramePr>
          <p:cNvPr id="4" name="Content Placeholder 3"/>
          <p:cNvGraphicFramePr>
            <a:graphicFrameLocks noGrp="1"/>
          </p:cNvGraphicFramePr>
          <p:nvPr>
            <p:ph idx="1"/>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840411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Nitrate-nitrogen/Phosphate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752600"/>
            <a:ext cx="7239000" cy="4620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75301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i="1" dirty="0" smtClean="0"/>
              <a:t>E. coli </a:t>
            </a:r>
            <a:r>
              <a:rPr lang="en-US" dirty="0" smtClean="0"/>
              <a:t>&amp; Coliform</a:t>
            </a:r>
            <a:endParaRPr lang="en-US" dirty="0"/>
          </a:p>
        </p:txBody>
      </p:sp>
      <p:sp>
        <p:nvSpPr>
          <p:cNvPr id="3" name="Content Placeholder 2"/>
          <p:cNvSpPr>
            <a:spLocks noGrp="1"/>
          </p:cNvSpPr>
          <p:nvPr>
            <p:ph idx="1"/>
          </p:nvPr>
        </p:nvSpPr>
        <p:spPr/>
        <p:txBody>
          <a:bodyPr/>
          <a:lstStyle/>
          <a:p>
            <a:pPr marL="0" indent="0">
              <a:buNone/>
            </a:pP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286000"/>
            <a:ext cx="5791200" cy="411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508393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a:t>
            </a:r>
            <a:br>
              <a:rPr lang="en-US" dirty="0" smtClean="0"/>
            </a:br>
            <a:r>
              <a:rPr lang="en-US" dirty="0" smtClean="0"/>
              <a:t>Conductivity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52924665"/>
              </p:ext>
            </p:extLst>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95332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a:t>
            </a:r>
            <a:br>
              <a:rPr lang="en-US" dirty="0" smtClean="0"/>
            </a:br>
            <a:r>
              <a:rPr lang="en-US" dirty="0" smtClean="0"/>
              <a:t>pH</a:t>
            </a:r>
            <a:endParaRPr lang="en-US" dirty="0"/>
          </a:p>
        </p:txBody>
      </p:sp>
      <p:graphicFrame>
        <p:nvGraphicFramePr>
          <p:cNvPr id="4" name="Content Placeholder 3" title="Long Island Creek: pH"/>
          <p:cNvGraphicFramePr>
            <a:graphicFrameLocks noGrp="1"/>
          </p:cNvGraphicFramePr>
          <p:nvPr>
            <p:ph idx="1"/>
            <p:extLst>
              <p:ext uri="{D42A27DB-BD31-4B8C-83A1-F6EECF244321}">
                <p14:modId xmlns:p14="http://schemas.microsoft.com/office/powerpoint/2010/main" val="217466208"/>
              </p:ext>
            </p:extLst>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018509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a:t>
            </a:r>
            <a:br>
              <a:rPr lang="en-US" dirty="0" smtClean="0"/>
            </a:br>
            <a:r>
              <a:rPr lang="en-US" dirty="0" smtClean="0"/>
              <a:t>Dissolved Oxygen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6509570"/>
              </p:ext>
            </p:extLst>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2319528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4514"/>
            <a:ext cx="8915400" cy="1143000"/>
          </a:xfrm>
        </p:spPr>
        <p:txBody>
          <a:bodyPr>
            <a:normAutofit fontScale="90000"/>
          </a:bodyPr>
          <a:lstStyle/>
          <a:p>
            <a:r>
              <a:rPr lang="en-US" dirty="0" smtClean="0"/>
              <a:t>Long Island Creek </a:t>
            </a:r>
            <a:br>
              <a:rPr lang="en-US" dirty="0" smtClean="0"/>
            </a:br>
            <a:r>
              <a:rPr lang="en-US" dirty="0" smtClean="0"/>
              <a:t>Water Temperature vs. Dissolved Oxygen</a:t>
            </a:r>
            <a:endParaRPr lang="en-US" dirty="0"/>
          </a:p>
        </p:txBody>
      </p:sp>
      <p:graphicFrame>
        <p:nvGraphicFramePr>
          <p:cNvPr id="4" name="Content Placeholder 3"/>
          <p:cNvGraphicFramePr>
            <a:graphicFrameLocks noGrp="1"/>
          </p:cNvGraphicFramePr>
          <p:nvPr>
            <p:ph idx="1"/>
          </p:nvPr>
        </p:nvGraphicFramePr>
        <p:xfrm>
          <a:off x="228600" y="1379538"/>
          <a:ext cx="8686800" cy="4938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358546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a:t>
            </a:r>
            <a:br>
              <a:rPr lang="en-US" dirty="0" smtClean="0"/>
            </a:br>
            <a:r>
              <a:rPr lang="en-US" dirty="0" smtClean="0"/>
              <a:t>Nitrates/Phosphates</a:t>
            </a:r>
            <a:endParaRPr lang="en-US" dirty="0"/>
          </a:p>
        </p:txBody>
      </p:sp>
      <p:sp>
        <p:nvSpPr>
          <p:cNvPr id="4" name="Content Placeholder 3"/>
          <p:cNvSpPr>
            <a:spLocks noGrp="1"/>
          </p:cNvSpPr>
          <p:nvPr>
            <p:ph idx="1"/>
          </p:nvPr>
        </p:nvSpPr>
        <p:spPr/>
        <p:txBody>
          <a:bodyPr/>
          <a:lstStyle/>
          <a:p>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524000"/>
            <a:ext cx="5562600" cy="5183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98861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a:t>
            </a:r>
            <a:br>
              <a:rPr lang="en-US" dirty="0" smtClean="0"/>
            </a:br>
            <a:r>
              <a:rPr lang="en-US" i="1" dirty="0" smtClean="0"/>
              <a:t>E. coli </a:t>
            </a:r>
            <a:r>
              <a:rPr lang="en-US" dirty="0" smtClean="0"/>
              <a:t>and Coliform</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651000"/>
            <a:ext cx="666062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77196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Stakeholders</a:t>
            </a:r>
          </a:p>
        </p:txBody>
      </p:sp>
      <p:sp>
        <p:nvSpPr>
          <p:cNvPr id="3" name="Text Placeholder 2"/>
          <p:cNvSpPr>
            <a:spLocks noGrp="1"/>
          </p:cNvSpPr>
          <p:nvPr>
            <p:ph type="body" idx="1"/>
          </p:nvPr>
        </p:nvSpPr>
        <p:spPr>
          <a:xfrm>
            <a:off x="-457200" y="3657600"/>
            <a:ext cx="4268788" cy="639762"/>
          </a:xfrm>
        </p:spPr>
        <p:txBody>
          <a:bodyPr>
            <a:noAutofit/>
          </a:bodyPr>
          <a:lstStyle/>
          <a:p>
            <a:pPr algn="ctr">
              <a:lnSpc>
                <a:spcPct val="80000"/>
              </a:lnSpc>
            </a:pPr>
            <a:r>
              <a:rPr lang="en-US" dirty="0" smtClean="0"/>
              <a:t>Georgia</a:t>
            </a:r>
          </a:p>
          <a:p>
            <a:pPr algn="ctr">
              <a:lnSpc>
                <a:spcPct val="80000"/>
              </a:lnSpc>
            </a:pPr>
            <a:r>
              <a:rPr lang="en-US" dirty="0" smtClean="0"/>
              <a:t>Adopt-A-Stream</a:t>
            </a:r>
            <a:endParaRPr lang="en-US" dirty="0"/>
          </a:p>
        </p:txBody>
      </p:sp>
      <p:pic>
        <p:nvPicPr>
          <p:cNvPr id="8" name="Content Placeholder 7" descr="event_92571372.png"/>
          <p:cNvPicPr>
            <a:picLocks noGrp="1" noChangeAspect="1"/>
          </p:cNvPicPr>
          <p:nvPr>
            <p:ph sz="half" idx="2"/>
          </p:nvPr>
        </p:nvPicPr>
        <p:blipFill>
          <a:blip r:embed="rId3">
            <a:extLst>
              <a:ext uri="{28A0092B-C50C-407E-A947-70E740481C1C}">
                <a14:useLocalDpi xmlns:a14="http://schemas.microsoft.com/office/drawing/2010/main" val="0"/>
              </a:ext>
            </a:extLst>
          </a:blip>
          <a:srcRect t="2527" b="2527"/>
          <a:stretch>
            <a:fillRect/>
          </a:stretch>
        </p:blipFill>
        <p:spPr>
          <a:xfrm>
            <a:off x="838200" y="1828800"/>
            <a:ext cx="1676400" cy="1687745"/>
          </a:xfrm>
        </p:spPr>
      </p:pic>
      <p:sp>
        <p:nvSpPr>
          <p:cNvPr id="5" name="Text Placeholder 4"/>
          <p:cNvSpPr>
            <a:spLocks noGrp="1"/>
          </p:cNvSpPr>
          <p:nvPr>
            <p:ph type="body" sz="quarter" idx="3"/>
          </p:nvPr>
        </p:nvSpPr>
        <p:spPr>
          <a:xfrm>
            <a:off x="2282341" y="3671027"/>
            <a:ext cx="4270375" cy="639762"/>
          </a:xfrm>
        </p:spPr>
        <p:txBody>
          <a:bodyPr>
            <a:noAutofit/>
          </a:bodyPr>
          <a:lstStyle/>
          <a:p>
            <a:pPr algn="ctr">
              <a:lnSpc>
                <a:spcPct val="80000"/>
              </a:lnSpc>
            </a:pPr>
            <a:r>
              <a:rPr lang="en-US" dirty="0" smtClean="0"/>
              <a:t>Watershed Alliance of</a:t>
            </a:r>
          </a:p>
          <a:p>
            <a:pPr algn="ctr">
              <a:lnSpc>
                <a:spcPct val="80000"/>
              </a:lnSpc>
            </a:pPr>
            <a:r>
              <a:rPr lang="en-US" dirty="0" smtClean="0"/>
              <a:t>Sandy Springs</a:t>
            </a:r>
          </a:p>
        </p:txBody>
      </p:sp>
      <p:pic>
        <p:nvPicPr>
          <p:cNvPr id="12" name="Content Placeholder 11"/>
          <p:cNvPicPr>
            <a:picLocks noGrp="1" noChangeAspect="1"/>
          </p:cNvPicPr>
          <p:nvPr>
            <p:ph sz="quarter" idx="4"/>
          </p:nvPr>
        </p:nvPicPr>
        <p:blipFill>
          <a:blip r:embed="rId4"/>
          <a:srcRect t="7460" b="7460"/>
          <a:stretch>
            <a:fillRect/>
          </a:stretch>
        </p:blipFill>
        <p:spPr>
          <a:xfrm>
            <a:off x="3578225" y="1828800"/>
            <a:ext cx="1679091" cy="1689827"/>
          </a:xfrm>
        </p:spPr>
      </p:pic>
      <p:sp>
        <p:nvSpPr>
          <p:cNvPr id="9" name="TextBox 8"/>
          <p:cNvSpPr txBox="1"/>
          <p:nvPr/>
        </p:nvSpPr>
        <p:spPr>
          <a:xfrm>
            <a:off x="1905000" y="4648200"/>
            <a:ext cx="184666" cy="369332"/>
          </a:xfrm>
          <a:prstGeom prst="rect">
            <a:avLst/>
          </a:prstGeom>
          <a:noFill/>
        </p:spPr>
        <p:txBody>
          <a:bodyPr wrap="none" rtlCol="0">
            <a:spAutoFit/>
          </a:bodyPr>
          <a:lstStyle/>
          <a:p>
            <a:endParaRPr lang="en-US" dirty="0"/>
          </a:p>
        </p:txBody>
      </p:sp>
      <p:sp>
        <p:nvSpPr>
          <p:cNvPr id="13" name="Text Placeholder 4"/>
          <p:cNvSpPr txBox="1">
            <a:spLocks/>
          </p:cNvSpPr>
          <p:nvPr/>
        </p:nvSpPr>
        <p:spPr>
          <a:xfrm>
            <a:off x="5428343" y="3893802"/>
            <a:ext cx="3796620" cy="540686"/>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ctr"/>
            <a:r>
              <a:rPr lang="en-US" dirty="0" smtClean="0"/>
              <a:t>City of</a:t>
            </a:r>
          </a:p>
          <a:p>
            <a:pPr algn="ctr"/>
            <a:r>
              <a:rPr lang="en-US" dirty="0" smtClean="0"/>
              <a:t>Sandy Springs</a:t>
            </a:r>
            <a:endParaRPr lang="en-US" dirty="0"/>
          </a:p>
        </p:txBody>
      </p:sp>
      <p:pic>
        <p:nvPicPr>
          <p:cNvPr id="14" name="Content Placeholder 6"/>
          <p:cNvPicPr>
            <a:picLocks noChangeAspect="1"/>
          </p:cNvPicPr>
          <p:nvPr/>
        </p:nvPicPr>
        <p:blipFill>
          <a:blip r:embed="rId5"/>
          <a:srcRect l="845" r="845"/>
          <a:stretch>
            <a:fillRect/>
          </a:stretch>
        </p:blipFill>
        <p:spPr>
          <a:xfrm>
            <a:off x="6415768" y="1752600"/>
            <a:ext cx="1831975" cy="1843688"/>
          </a:xfrm>
          <a:prstGeom prst="rect">
            <a:avLst/>
          </a:prstGeom>
        </p:spPr>
      </p:pic>
      <p:sp>
        <p:nvSpPr>
          <p:cNvPr id="10" name="Text Placeholder 2"/>
          <p:cNvSpPr txBox="1">
            <a:spLocks/>
          </p:cNvSpPr>
          <p:nvPr/>
        </p:nvSpPr>
        <p:spPr>
          <a:xfrm>
            <a:off x="184326" y="5948816"/>
            <a:ext cx="4268788" cy="639762"/>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ctr"/>
            <a:r>
              <a:rPr lang="en-US" smtClean="0"/>
              <a:t>KSU’s Department of Geography &amp; Anthropology</a:t>
            </a:r>
            <a:endParaRPr lang="en-US" dirty="0"/>
          </a:p>
        </p:txBody>
      </p:sp>
      <p:sp>
        <p:nvSpPr>
          <p:cNvPr id="11" name="Text Placeholder 8"/>
          <p:cNvSpPr txBox="1">
            <a:spLocks/>
          </p:cNvSpPr>
          <p:nvPr/>
        </p:nvSpPr>
        <p:spPr>
          <a:xfrm>
            <a:off x="4600751" y="6025016"/>
            <a:ext cx="4270375" cy="639762"/>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ctr">
              <a:lnSpc>
                <a:spcPct val="80000"/>
              </a:lnSpc>
            </a:pPr>
            <a:r>
              <a:rPr lang="en-US" smtClean="0"/>
              <a:t>KSU’s Department of</a:t>
            </a:r>
          </a:p>
          <a:p>
            <a:pPr algn="ctr">
              <a:lnSpc>
                <a:spcPct val="80000"/>
              </a:lnSpc>
            </a:pPr>
            <a:r>
              <a:rPr lang="en-US" smtClean="0"/>
              <a:t>Biology &amp; Physics</a:t>
            </a:r>
            <a:endParaRPr lang="en-US" dirty="0"/>
          </a:p>
        </p:txBody>
      </p:sp>
      <p:pic>
        <p:nvPicPr>
          <p:cNvPr id="15" name="Picture 6" descr="C:\Users\TEMP\Desktop\securedownloa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8787" y="4577216"/>
            <a:ext cx="3764139" cy="112395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C:\Users\TEMP\Desktop\Bio_Phys_RevLogoWhiteLt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32526" y="4596266"/>
            <a:ext cx="3733800" cy="1123950"/>
          </a:xfrm>
          <a:prstGeom prst="rect">
            <a:avLst/>
          </a:prstGeom>
          <a:solidFill>
            <a:schemeClr val="tx1"/>
          </a:solidFill>
        </p:spPr>
      </p:pic>
    </p:spTree>
    <p:extLst>
      <p:ext uri="{BB962C8B-B14F-4D97-AF65-F5344CB8AC3E}">
        <p14:creationId xmlns:p14="http://schemas.microsoft.com/office/powerpoint/2010/main" val="94517536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Urban Ecology</a:t>
            </a:r>
            <a:endParaRPr lang="en-US" dirty="0"/>
          </a:p>
        </p:txBody>
      </p:sp>
      <p:sp>
        <p:nvSpPr>
          <p:cNvPr id="3" name="Content Placeholder 2"/>
          <p:cNvSpPr>
            <a:spLocks noGrp="1"/>
          </p:cNvSpPr>
          <p:nvPr>
            <p:ph idx="1"/>
          </p:nvPr>
        </p:nvSpPr>
        <p:spPr/>
        <p:txBody>
          <a:bodyPr>
            <a:normAutofit/>
          </a:bodyPr>
          <a:lstStyle/>
          <a:p>
            <a:r>
              <a:rPr lang="en-US" sz="2800" dirty="0"/>
              <a:t>Answer why</a:t>
            </a:r>
          </a:p>
          <a:p>
            <a:endParaRPr lang="en-US" sz="2800"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0400" y="1371600"/>
            <a:ext cx="1524000" cy="254350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953000"/>
            <a:ext cx="1278977" cy="170530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400" y="4942051"/>
            <a:ext cx="1295400" cy="17272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6415" y="4931103"/>
            <a:ext cx="1295400" cy="17272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0200" y="4938483"/>
            <a:ext cx="964129" cy="1705303"/>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80585" y="4931102"/>
            <a:ext cx="979971" cy="1727199"/>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93537" y="4923969"/>
            <a:ext cx="1039166" cy="1734332"/>
          </a:xfrm>
          <a:prstGeom prst="rect">
            <a:avLst/>
          </a:prstGeom>
        </p:spPr>
      </p:pic>
    </p:spTree>
    <p:extLst>
      <p:ext uri="{BB962C8B-B14F-4D97-AF65-F5344CB8AC3E}">
        <p14:creationId xmlns:p14="http://schemas.microsoft.com/office/powerpoint/2010/main" val="21387688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Urban Ecology </a:t>
            </a:r>
            <a:r>
              <a:rPr lang="en-US" dirty="0" smtClean="0"/>
              <a:t>Methods</a:t>
            </a:r>
            <a:endParaRPr lang="en-US" dirty="0"/>
          </a:p>
        </p:txBody>
      </p:sp>
      <p:sp>
        <p:nvSpPr>
          <p:cNvPr id="3" name="Content Placeholder 2"/>
          <p:cNvSpPr>
            <a:spLocks noGrp="1"/>
          </p:cNvSpPr>
          <p:nvPr>
            <p:ph idx="1"/>
          </p:nvPr>
        </p:nvSpPr>
        <p:spPr/>
        <p:txBody>
          <a:bodyPr/>
          <a:lstStyle/>
          <a:p>
            <a:r>
              <a:rPr lang="en-US" dirty="0" smtClean="0"/>
              <a:t>United States Department of Agriculture (USDA) Community Tree Risk Evaluation Form</a:t>
            </a:r>
          </a:p>
          <a:p>
            <a:r>
              <a:rPr lang="en-US" dirty="0" smtClean="0"/>
              <a:t>Diameter at Breast Height (DBH)</a:t>
            </a:r>
          </a:p>
          <a:p>
            <a:r>
              <a:rPr lang="en-US" dirty="0" smtClean="0"/>
              <a:t>Percent of area affected deviated from USDA standards to:</a:t>
            </a:r>
          </a:p>
          <a:p>
            <a:pPr lvl="1"/>
            <a:r>
              <a:rPr lang="en-US" dirty="0" smtClean="0"/>
              <a:t>20%-30% = 1</a:t>
            </a:r>
          </a:p>
          <a:p>
            <a:pPr lvl="1"/>
            <a:r>
              <a:rPr lang="en-US" dirty="0" smtClean="0"/>
              <a:t>30%-40% = 2</a:t>
            </a:r>
          </a:p>
          <a:p>
            <a:pPr lvl="1"/>
            <a:r>
              <a:rPr lang="en-US" dirty="0" smtClean="0"/>
              <a:t>50% = 3</a:t>
            </a:r>
          </a:p>
          <a:p>
            <a:pPr lvl="1"/>
            <a:endParaRPr lang="en-US" dirty="0" smtClean="0"/>
          </a:p>
          <a:p>
            <a:pPr lvl="1"/>
            <a:endParaRPr lang="en-US" dirty="0"/>
          </a:p>
          <a:p>
            <a:endParaRPr lang="en-US" dirty="0"/>
          </a:p>
        </p:txBody>
      </p:sp>
    </p:spTree>
    <p:extLst>
      <p:ext uri="{BB962C8B-B14F-4D97-AF65-F5344CB8AC3E}">
        <p14:creationId xmlns:p14="http://schemas.microsoft.com/office/powerpoint/2010/main" val="42067447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Urban Ecology</a:t>
            </a:r>
            <a:endParaRPr lang="en-US" dirty="0"/>
          </a:p>
        </p:txBody>
      </p:sp>
      <p:sp>
        <p:nvSpPr>
          <p:cNvPr id="3" name="Content Placeholder 2"/>
          <p:cNvSpPr>
            <a:spLocks noGrp="1"/>
          </p:cNvSpPr>
          <p:nvPr>
            <p:ph idx="1"/>
          </p:nvPr>
        </p:nvSpPr>
        <p:spPr/>
        <p:txBody>
          <a:bodyPr>
            <a:normAutofit/>
          </a:bodyPr>
          <a:lstStyle/>
          <a:p>
            <a:r>
              <a:rPr lang="en-US" sz="2800" dirty="0" smtClean="0"/>
              <a:t>results</a:t>
            </a:r>
            <a:endParaRPr lang="en-US" sz="2800" dirty="0"/>
          </a:p>
          <a:p>
            <a:endParaRPr lang="en-US" sz="2800" dirty="0" smtClean="0"/>
          </a:p>
        </p:txBody>
      </p:sp>
    </p:spTree>
    <p:extLst>
      <p:ext uri="{BB962C8B-B14F-4D97-AF65-F5344CB8AC3E}">
        <p14:creationId xmlns:p14="http://schemas.microsoft.com/office/powerpoint/2010/main" val="47303866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Fish Inventory</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95313"/>
            <a:ext cx="9144000" cy="563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8600" y="5791200"/>
            <a:ext cx="8686800" cy="762000"/>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427745120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 of Biotic Integrity</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219200"/>
            <a:ext cx="91440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2400" y="5691947"/>
            <a:ext cx="8686800" cy="1107996"/>
          </a:xfrm>
          <a:prstGeom prst="rect">
            <a:avLst/>
          </a:prstGeom>
          <a:noFill/>
        </p:spPr>
        <p:txBody>
          <a:bodyPr wrap="square" rtlCol="0">
            <a:spAutoFit/>
          </a:bodyPr>
          <a:lstStyle/>
          <a:p>
            <a:r>
              <a:rPr lang="en-US" sz="2200" b="1" dirty="0" smtClean="0">
                <a:solidFill>
                  <a:srgbClr val="0070C0"/>
                </a:solidFill>
              </a:rPr>
              <a:t>IBI results yielded a higher score than the previous year’s sampling. </a:t>
            </a:r>
            <a:r>
              <a:rPr lang="en-US" sz="2200" b="1" dirty="0">
                <a:solidFill>
                  <a:srgbClr val="0070C0"/>
                </a:solidFill>
              </a:rPr>
              <a:t>A</a:t>
            </a:r>
            <a:r>
              <a:rPr lang="en-US" sz="2200" b="1" dirty="0" smtClean="0">
                <a:solidFill>
                  <a:srgbClr val="0070C0"/>
                </a:solidFill>
              </a:rPr>
              <a:t> </a:t>
            </a:r>
            <a:r>
              <a:rPr lang="en-US" sz="2200" b="1" dirty="0">
                <a:solidFill>
                  <a:srgbClr val="0070C0"/>
                </a:solidFill>
              </a:rPr>
              <a:t>total score of 30 was obtained inferring that the overall health of the stream is still poor.</a:t>
            </a:r>
          </a:p>
        </p:txBody>
      </p:sp>
    </p:spTree>
    <p:extLst>
      <p:ext uri="{BB962C8B-B14F-4D97-AF65-F5344CB8AC3E}">
        <p14:creationId xmlns:p14="http://schemas.microsoft.com/office/powerpoint/2010/main" val="419636585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Urban Ecology</a:t>
            </a:r>
            <a:br>
              <a:rPr lang="en-US" dirty="0" smtClean="0"/>
            </a:br>
            <a:r>
              <a:rPr lang="en-US" dirty="0"/>
              <a:t>Chlorophyll</a:t>
            </a: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13320305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z="3600" dirty="0" smtClean="0"/>
              <a:t/>
            </a:r>
            <a:br>
              <a:rPr lang="en-US" sz="3600" dirty="0" smtClean="0"/>
            </a:br>
            <a:r>
              <a:rPr lang="en-US" sz="3600" dirty="0" smtClean="0"/>
              <a:t>Side </a:t>
            </a:r>
            <a:r>
              <a:rPr lang="en-US" sz="3600" dirty="0"/>
              <a:t>By Side Comparison of the Two Streams’ Average Chlorophyll Concentration</a:t>
            </a:r>
            <a:br>
              <a:rPr lang="en-US" sz="3600" dirty="0"/>
            </a:br>
            <a:endParaRPr lang="en-US" sz="3600" dirty="0"/>
          </a:p>
        </p:txBody>
      </p:sp>
      <p:graphicFrame>
        <p:nvGraphicFramePr>
          <p:cNvPr id="10" name="Content Placeholder 9"/>
          <p:cNvGraphicFramePr>
            <a:graphicFrameLocks noGrp="1"/>
          </p:cNvGraphicFramePr>
          <p:nvPr>
            <p:ph idx="1"/>
          </p:nvPr>
        </p:nvGraphicFramePr>
        <p:xfrm>
          <a:off x="457200" y="1676400"/>
          <a:ext cx="4114800" cy="4800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extLst>
              <p:ext uri="{D42A27DB-BD31-4B8C-83A1-F6EECF244321}">
                <p14:modId xmlns:p14="http://schemas.microsoft.com/office/powerpoint/2010/main" val="1262204348"/>
              </p:ext>
            </p:extLst>
          </p:nvPr>
        </p:nvGraphicFramePr>
        <p:xfrm>
          <a:off x="4419600" y="1676400"/>
          <a:ext cx="4352059" cy="5181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9528754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p:txBody>
          <a:bodyPr/>
          <a:lstStyle/>
          <a:p>
            <a:r>
              <a:rPr lang="en-US" dirty="0" smtClean="0"/>
              <a:t>Answer why</a:t>
            </a:r>
            <a:endParaRPr lang="en-US" dirty="0"/>
          </a:p>
          <a:p>
            <a:endParaRPr lang="en-US" dirty="0"/>
          </a:p>
        </p:txBody>
      </p:sp>
    </p:spTree>
    <p:extLst>
      <p:ext uri="{BB962C8B-B14F-4D97-AF65-F5344CB8AC3E}">
        <p14:creationId xmlns:p14="http://schemas.microsoft.com/office/powerpoint/2010/main" val="298741008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Sensing</a:t>
            </a:r>
            <a:endParaRPr lang="en-US" dirty="0"/>
          </a:p>
        </p:txBody>
      </p:sp>
      <p:sp>
        <p:nvSpPr>
          <p:cNvPr id="3" name="Content Placeholder 2"/>
          <p:cNvSpPr>
            <a:spLocks noGrp="1"/>
          </p:cNvSpPr>
          <p:nvPr>
            <p:ph idx="1"/>
          </p:nvPr>
        </p:nvSpPr>
        <p:spPr/>
        <p:txBody>
          <a:bodyPr/>
          <a:lstStyle/>
          <a:p>
            <a:r>
              <a:rPr lang="en-US" dirty="0" smtClean="0"/>
              <a:t>ERDAS</a:t>
            </a:r>
            <a:r>
              <a:rPr lang="en-US" dirty="0"/>
              <a:t> </a:t>
            </a:r>
            <a:r>
              <a:rPr lang="en-US" dirty="0" smtClean="0"/>
              <a:t>Imagine 2010</a:t>
            </a:r>
            <a:endParaRPr lang="en-US" dirty="0"/>
          </a:p>
          <a:p>
            <a:r>
              <a:rPr lang="en-US" dirty="0" smtClean="0"/>
              <a:t>LANDSAT 5 imagery</a:t>
            </a:r>
          </a:p>
        </p:txBody>
      </p:sp>
    </p:spTree>
    <p:extLst>
      <p:ext uri="{BB962C8B-B14F-4D97-AF65-F5344CB8AC3E}">
        <p14:creationId xmlns:p14="http://schemas.microsoft.com/office/powerpoint/2010/main" val="10632547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p:txBody>
          <a:bodyPr/>
          <a:lstStyle/>
          <a:p>
            <a:r>
              <a:rPr lang="en-US" dirty="0" smtClean="0"/>
              <a:t>Remote Sensing was utilized to map land use</a:t>
            </a:r>
          </a:p>
          <a:p>
            <a:pPr lvl="1"/>
            <a:r>
              <a:rPr lang="en-US" dirty="0" smtClean="0"/>
              <a:t>This information was formulated with impervious quotient as set forth by the Atlanta Regional Commission and Adopt-a-Stream.</a:t>
            </a:r>
          </a:p>
          <a:p>
            <a:pPr lvl="1"/>
            <a:r>
              <a:rPr lang="en-US" dirty="0" smtClean="0"/>
              <a:t>This gave us the ability to calculate impervious surface percentages for Long Island Creek and Marsh Creek watershed</a:t>
            </a:r>
          </a:p>
          <a:p>
            <a:pPr lvl="1"/>
            <a:r>
              <a:rPr lang="en-US" dirty="0" smtClean="0"/>
              <a:t>We compared this spatial information over a period 8 years in 6 intervals (2003, 2005, 2006, 2008, 2009 2011)</a:t>
            </a:r>
            <a:endParaRPr lang="en-US" dirty="0"/>
          </a:p>
          <a:p>
            <a:endParaRPr lang="en-US" dirty="0"/>
          </a:p>
        </p:txBody>
      </p:sp>
    </p:spTree>
    <p:extLst>
      <p:ext uri="{BB962C8B-B14F-4D97-AF65-F5344CB8AC3E}">
        <p14:creationId xmlns:p14="http://schemas.microsoft.com/office/powerpoint/2010/main" val="29089687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x</a:t>
            </a:r>
            <a:endParaRPr lang="en-US" dirty="0"/>
          </a:p>
        </p:txBody>
      </p:sp>
      <p:sp>
        <p:nvSpPr>
          <p:cNvPr id="3" name="TextBox 2"/>
          <p:cNvSpPr txBox="1"/>
          <p:nvPr/>
        </p:nvSpPr>
        <p:spPr>
          <a:xfrm>
            <a:off x="3886200" y="3200400"/>
            <a:ext cx="1641988" cy="369332"/>
          </a:xfrm>
          <a:prstGeom prst="rect">
            <a:avLst/>
          </a:prstGeom>
          <a:noFill/>
        </p:spPr>
        <p:txBody>
          <a:bodyPr wrap="none" rtlCol="0">
            <a:spAutoFit/>
          </a:bodyPr>
          <a:lstStyle/>
          <a:p>
            <a:r>
              <a:rPr lang="en-US" dirty="0" smtClean="0"/>
              <a:t>Map goes here.</a:t>
            </a:r>
            <a:endParaRPr lang="en-US" dirty="0"/>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95538" y="1263650"/>
            <a:ext cx="4284662" cy="5497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2205952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a:xfrm>
            <a:off x="228600" y="1380246"/>
            <a:ext cx="8686800" cy="524754"/>
          </a:xfrm>
        </p:spPr>
        <p:txBody>
          <a:bodyPr>
            <a:normAutofit fontScale="92500" lnSpcReduction="10000"/>
          </a:bodyPr>
          <a:lstStyle/>
          <a:p>
            <a:r>
              <a:rPr lang="en-US" dirty="0" smtClean="0"/>
              <a:t>Marsh Creek </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200" y="1740939"/>
            <a:ext cx="4495800" cy="34786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97400" y="3563329"/>
            <a:ext cx="4281337" cy="3312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806709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a:xfrm>
            <a:off x="228600" y="1380246"/>
            <a:ext cx="8686800" cy="524754"/>
          </a:xfrm>
        </p:spPr>
        <p:txBody>
          <a:bodyPr>
            <a:normAutofit fontScale="92500" lnSpcReduction="10000"/>
          </a:bodyPr>
          <a:lstStyle/>
          <a:p>
            <a:r>
              <a:rPr lang="en-US" dirty="0" smtClean="0"/>
              <a:t>Marsh Creek </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200" y="1740939"/>
            <a:ext cx="4495800" cy="34786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97400" y="3572074"/>
            <a:ext cx="4281337" cy="3259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41133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a:xfrm>
            <a:off x="228600" y="1380246"/>
            <a:ext cx="8686800" cy="524754"/>
          </a:xfrm>
        </p:spPr>
        <p:txBody>
          <a:bodyPr>
            <a:normAutofit fontScale="92500" lnSpcReduction="10000"/>
          </a:bodyPr>
          <a:lstStyle/>
          <a:p>
            <a:r>
              <a:rPr lang="en-US" dirty="0" smtClean="0"/>
              <a:t>Marsh Creek </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200" y="1740939"/>
            <a:ext cx="4495799" cy="34786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31983" y="3572074"/>
            <a:ext cx="4212170" cy="3259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05893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a:xfrm>
            <a:off x="228600" y="1380246"/>
            <a:ext cx="8686800" cy="524754"/>
          </a:xfrm>
        </p:spPr>
        <p:txBody>
          <a:bodyPr>
            <a:normAutofit fontScale="92500" lnSpcReduction="10000"/>
          </a:bodyPr>
          <a:lstStyle/>
          <a:p>
            <a:r>
              <a:rPr lang="en-US" dirty="0" smtClean="0"/>
              <a:t>Long Island Creek </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2515" y="1769038"/>
            <a:ext cx="4423168" cy="342242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97400" y="3545316"/>
            <a:ext cx="4281336" cy="3312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99334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a:xfrm>
            <a:off x="228600" y="1380246"/>
            <a:ext cx="8686800" cy="524754"/>
          </a:xfrm>
        </p:spPr>
        <p:txBody>
          <a:bodyPr>
            <a:normAutofit fontScale="92500" lnSpcReduction="10000"/>
          </a:bodyPr>
          <a:lstStyle/>
          <a:p>
            <a:r>
              <a:rPr lang="en-US" dirty="0" smtClean="0"/>
              <a:t>Long Island Creek </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2515" y="1769038"/>
            <a:ext cx="4423168" cy="34224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97400" y="3572074"/>
            <a:ext cx="4281336" cy="3259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174307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a:xfrm>
            <a:off x="228600" y="1380246"/>
            <a:ext cx="8686800" cy="524754"/>
          </a:xfrm>
        </p:spPr>
        <p:txBody>
          <a:bodyPr>
            <a:normAutofit fontScale="92500" lnSpcReduction="10000"/>
          </a:bodyPr>
          <a:lstStyle/>
          <a:p>
            <a:r>
              <a:rPr lang="en-US" dirty="0" smtClean="0"/>
              <a:t>Long Island Creek </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2515" y="1769038"/>
            <a:ext cx="4423167" cy="34224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31983" y="3522633"/>
            <a:ext cx="4212170" cy="3259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59950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p:txBody>
          <a:bodyPr/>
          <a:lstStyle/>
          <a:p>
            <a:r>
              <a:rPr lang="en-US" dirty="0" smtClean="0"/>
              <a:t>Marsh Creek Impervious Surfaces</a:t>
            </a:r>
          </a:p>
          <a:p>
            <a:pPr lvl="1"/>
            <a:r>
              <a:rPr lang="en-US" dirty="0" smtClean="0"/>
              <a:t>Most Recent (2011) Total impervious surface:  28.38</a:t>
            </a:r>
            <a:endParaRPr lang="en-US" dirty="0"/>
          </a:p>
          <a:p>
            <a:endParaRPr lang="en-US" dirty="0"/>
          </a:p>
        </p:txBody>
      </p:sp>
      <p:pic>
        <p:nvPicPr>
          <p:cNvPr id="2050" name="Picture 2" descr="C:\Users\oparnicaj\Desktop\MCImpervLineGrap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801" y="2590800"/>
            <a:ext cx="8774113" cy="3938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647533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p:txBody>
          <a:bodyPr/>
          <a:lstStyle/>
          <a:p>
            <a:r>
              <a:rPr lang="en-US" dirty="0" smtClean="0"/>
              <a:t>Long Island Creek Impervious Surfaces</a:t>
            </a:r>
          </a:p>
          <a:p>
            <a:pPr lvl="1"/>
            <a:r>
              <a:rPr lang="en-US" dirty="0" smtClean="0"/>
              <a:t>Most Recent (2011) Total impervious surface:  22.7%</a:t>
            </a:r>
            <a:endParaRPr lang="en-US" dirty="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5802" y="2590800"/>
            <a:ext cx="8774111" cy="3938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058624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a:t>
            </a:r>
            <a:br>
              <a:rPr lang="en-US" dirty="0" smtClean="0"/>
            </a:br>
            <a:r>
              <a:rPr lang="en-US" dirty="0" smtClean="0"/>
              <a:t>Impervious Surfaces</a:t>
            </a:r>
            <a:endParaRPr lang="en-US" dirty="0"/>
          </a:p>
        </p:txBody>
      </p:sp>
      <p:sp>
        <p:nvSpPr>
          <p:cNvPr id="3" name="Content Placeholder 2"/>
          <p:cNvSpPr>
            <a:spLocks noGrp="1"/>
          </p:cNvSpPr>
          <p:nvPr>
            <p:ph idx="1"/>
          </p:nvPr>
        </p:nvSpPr>
        <p:spPr>
          <a:xfrm>
            <a:off x="228600" y="1380246"/>
            <a:ext cx="8686800" cy="5249154"/>
          </a:xfrm>
        </p:spPr>
        <p:txBody>
          <a:bodyPr>
            <a:norm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p:txBody>
      </p:sp>
      <p:sp>
        <p:nvSpPr>
          <p:cNvPr id="5" name="Rectangle 4"/>
          <p:cNvSpPr/>
          <p:nvPr/>
        </p:nvSpPr>
        <p:spPr>
          <a:xfrm>
            <a:off x="1676400" y="1447800"/>
            <a:ext cx="4572000" cy="923330"/>
          </a:xfrm>
          <a:prstGeom prst="rect">
            <a:avLst/>
          </a:prstGeom>
        </p:spPr>
        <p:txBody>
          <a:bodyPr>
            <a:spAutoFit/>
          </a:bodyPr>
          <a:lstStyle/>
          <a:p>
            <a:r>
              <a:rPr lang="en-US" dirty="0" smtClean="0"/>
              <a:t>Table XX. Percent % of impervious surface in Marsh Creek Watershed (as based on ARC impervious quotients)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314219984"/>
              </p:ext>
            </p:extLst>
          </p:nvPr>
        </p:nvGraphicFramePr>
        <p:xfrm>
          <a:off x="838200" y="2342555"/>
          <a:ext cx="7099770" cy="3677245"/>
        </p:xfrm>
        <a:graphic>
          <a:graphicData uri="http://schemas.openxmlformats.org/drawingml/2006/table">
            <a:tbl>
              <a:tblPr/>
              <a:tblGrid>
                <a:gridCol w="500965"/>
                <a:gridCol w="389890"/>
                <a:gridCol w="705017"/>
                <a:gridCol w="387333"/>
                <a:gridCol w="675692"/>
                <a:gridCol w="717233"/>
                <a:gridCol w="838200"/>
                <a:gridCol w="675640"/>
                <a:gridCol w="990600"/>
                <a:gridCol w="1219200"/>
              </a:tblGrid>
              <a:tr h="366386">
                <a:tc>
                  <a:txBody>
                    <a:bodyPr/>
                    <a:lstStyle/>
                    <a:p>
                      <a:pPr algn="l" fontAlgn="b"/>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gridSpan="8">
                  <a:txBody>
                    <a:bodyPr/>
                    <a:lstStyle/>
                    <a:p>
                      <a:pPr algn="ctr" fontAlgn="b"/>
                      <a:r>
                        <a:rPr lang="en-US" sz="1100" b="0" i="0" u="none" strike="noStrike" dirty="0">
                          <a:solidFill>
                            <a:srgbClr val="000000"/>
                          </a:solidFill>
                          <a:latin typeface="Calibri"/>
                        </a:rPr>
                        <a:t>Classes</a:t>
                      </a: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100" b="0" i="0" u="none" strike="noStrike">
                          <a:solidFill>
                            <a:srgbClr val="000000"/>
                          </a:solidFill>
                          <a:latin typeface="Calibri"/>
                        </a:rPr>
                        <a:t>TOTAL </a:t>
                      </a:r>
                    </a:p>
                  </a:txBody>
                  <a:tcPr marL="7620" marR="7620" marT="7620" marB="0" anchor="b">
                    <a:lnL>
                      <a:noFill/>
                    </a:lnL>
                    <a:lnR>
                      <a:noFill/>
                    </a:lnR>
                    <a:lnT>
                      <a:noFill/>
                    </a:lnT>
                    <a:lnB>
                      <a:noFill/>
                    </a:lnB>
                  </a:tcPr>
                </a:tc>
              </a:tr>
              <a:tr h="1207718">
                <a:tc>
                  <a:txBody>
                    <a:bodyPr/>
                    <a:lstStyle/>
                    <a:p>
                      <a:pPr algn="ctr" fontAlgn="b"/>
                      <a:r>
                        <a:rPr lang="en-US" sz="1100" b="0" i="0" u="none" strike="noStrike">
                          <a:solidFill>
                            <a:srgbClr val="000000"/>
                          </a:solidFill>
                          <a:latin typeface="Calibri"/>
                        </a:rPr>
                        <a:t>Year</a:t>
                      </a:r>
                    </a:p>
                  </a:txBody>
                  <a:tcPr marL="7620" marR="7620" marT="762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Major</a:t>
                      </a:r>
                    </a:p>
                    <a:p>
                      <a:pPr algn="ctr" fontAlgn="b"/>
                      <a:r>
                        <a:rPr lang="en-US" sz="1100" b="0" i="0" u="none" strike="noStrike" dirty="0" smtClean="0">
                          <a:solidFill>
                            <a:srgbClr val="000000"/>
                          </a:solidFill>
                          <a:latin typeface="Calibri"/>
                        </a:rPr>
                        <a:t>Roads</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Commercial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latin typeface="Calibri"/>
                        </a:rPr>
                        <a:t>Forest</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Low</a:t>
                      </a:r>
                      <a:r>
                        <a:rPr lang="en-US" sz="1100" b="0" i="0" u="none" strike="noStrike" baseline="0" dirty="0" smtClean="0">
                          <a:solidFill>
                            <a:srgbClr val="000000"/>
                          </a:solidFill>
                          <a:latin typeface="Calibri"/>
                        </a:rPr>
                        <a:t> Density</a:t>
                      </a:r>
                      <a:endParaRPr lang="en-US" sz="1100" b="0" i="0" u="none" strike="noStrike" dirty="0" smtClean="0">
                        <a:solidFill>
                          <a:srgbClr val="000000"/>
                        </a:solidFill>
                        <a:latin typeface="Calibri"/>
                      </a:endParaRPr>
                    </a:p>
                    <a:p>
                      <a:pPr algn="ctr" fontAlgn="b"/>
                      <a:r>
                        <a:rPr lang="en-US" sz="1100" b="0" i="0" u="none" strike="noStrike" dirty="0" smtClean="0">
                          <a:solidFill>
                            <a:srgbClr val="000000"/>
                          </a:solidFill>
                          <a:latin typeface="Calibri"/>
                        </a:rPr>
                        <a:t>Residential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Apartment/ </a:t>
                      </a:r>
                    </a:p>
                    <a:p>
                      <a:pPr algn="ctr" fontAlgn="b"/>
                      <a:r>
                        <a:rPr lang="en-US" sz="1100" b="0" i="0" u="none" strike="noStrike" dirty="0" smtClean="0">
                          <a:solidFill>
                            <a:srgbClr val="000000"/>
                          </a:solidFill>
                          <a:latin typeface="+mn-lt"/>
                        </a:rPr>
                        <a:t>Townhouse</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Single Family</a:t>
                      </a:r>
                      <a:r>
                        <a:rPr lang="en-US" sz="1100" b="0" i="0" u="none" strike="noStrike" baseline="0" dirty="0" smtClean="0">
                          <a:solidFill>
                            <a:srgbClr val="000000"/>
                          </a:solidFill>
                          <a:latin typeface="+mn-lt"/>
                        </a:rPr>
                        <a:t> </a:t>
                      </a:r>
                    </a:p>
                    <a:p>
                      <a:pPr algn="ctr" fontAlgn="b"/>
                      <a:r>
                        <a:rPr lang="en-US" sz="1100" b="0" i="0" u="none" strike="noStrike" baseline="0" dirty="0" smtClean="0">
                          <a:solidFill>
                            <a:srgbClr val="000000"/>
                          </a:solidFill>
                          <a:latin typeface="+mn-lt"/>
                        </a:rPr>
                        <a:t>Residential</a:t>
                      </a:r>
                      <a:endParaRPr lang="en-US" sz="1100" b="0" i="0" u="none" strike="noStrike" dirty="0" smtClean="0">
                        <a:solidFill>
                          <a:srgbClr val="000000"/>
                        </a:solidFill>
                        <a:latin typeface="+mn-lt"/>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Agriculture</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Office/</a:t>
                      </a:r>
                    </a:p>
                    <a:p>
                      <a:pPr algn="ctr" fontAlgn="b"/>
                      <a:r>
                        <a:rPr lang="en-US" sz="1100" b="0" i="0" u="none" strike="noStrike" dirty="0" smtClean="0">
                          <a:solidFill>
                            <a:srgbClr val="000000"/>
                          </a:solidFill>
                          <a:latin typeface="Calibri"/>
                        </a:rPr>
                        <a:t>Light Industrial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 impervious surface in </a:t>
                      </a:r>
                      <a:endParaRPr lang="en-US" sz="1100" b="0" i="0" u="none" strike="noStrike" dirty="0" smtClean="0">
                        <a:solidFill>
                          <a:srgbClr val="000000"/>
                        </a:solidFill>
                        <a:latin typeface="Calibri"/>
                      </a:endParaRPr>
                    </a:p>
                    <a:p>
                      <a:pPr algn="ctr" fontAlgn="b"/>
                      <a:r>
                        <a:rPr lang="en-US" sz="1100" b="0" i="0" u="none" strike="noStrike" dirty="0" smtClean="0">
                          <a:solidFill>
                            <a:srgbClr val="000000"/>
                          </a:solidFill>
                          <a:latin typeface="Calibri"/>
                        </a:rPr>
                        <a:t>watershed</a:t>
                      </a:r>
                      <a:endParaRPr lang="en-US" sz="1100" b="0" i="0" u="none" strike="noStrike" dirty="0">
                        <a:solidFill>
                          <a:srgbClr val="000000"/>
                        </a:solidFill>
                        <a:latin typeface="Calibri"/>
                      </a:endParaRPr>
                    </a:p>
                  </a:txBody>
                  <a:tcPr marL="7620" marR="7620" marT="7620" marB="0" anchor="b">
                    <a:lnL>
                      <a:noFill/>
                    </a:lnL>
                    <a:lnR>
                      <a:noFill/>
                    </a:lnR>
                    <a:lnT>
                      <a:noFill/>
                    </a:lnT>
                    <a:lnB w="25400" cap="flat" cmpd="dbl" algn="ctr">
                      <a:solidFill>
                        <a:srgbClr val="000000"/>
                      </a:solidFill>
                      <a:prstDash val="solid"/>
                      <a:round/>
                      <a:headEnd type="none" w="med" len="med"/>
                      <a:tailEnd type="none" w="med" len="med"/>
                    </a:lnB>
                  </a:tcPr>
                </a:tc>
              </a:tr>
              <a:tr h="366386">
                <a:tc>
                  <a:txBody>
                    <a:bodyPr/>
                    <a:lstStyle/>
                    <a:p>
                      <a:pPr algn="r" fontAlgn="b"/>
                      <a:r>
                        <a:rPr lang="en-US" sz="1100" b="0" i="0" u="none" strike="noStrike">
                          <a:solidFill>
                            <a:srgbClr val="000000"/>
                          </a:solidFill>
                          <a:latin typeface="Calibri"/>
                        </a:rPr>
                        <a:t>2003</a:t>
                      </a: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7.81</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6.61</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0.13</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1.06</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7.5</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4.40</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0.05</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2.6</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30.16</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r>
              <a:tr h="352816">
                <a:tc>
                  <a:txBody>
                    <a:bodyPr/>
                    <a:lstStyle/>
                    <a:p>
                      <a:pPr algn="r" fontAlgn="b"/>
                      <a:r>
                        <a:rPr lang="en-US" sz="1100" b="0" i="0" u="none" strike="noStrike" dirty="0">
                          <a:solidFill>
                            <a:schemeClr val="tx1"/>
                          </a:solidFill>
                          <a:latin typeface="Calibri"/>
                        </a:rPr>
                        <a:t>2005</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8.66</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3.76</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0.12</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1.67</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8.7</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3.81</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0.06</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2.5</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29.28</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r>
              <a:tr h="352816">
                <a:tc>
                  <a:txBody>
                    <a:bodyPr/>
                    <a:lstStyle/>
                    <a:p>
                      <a:pPr algn="r" fontAlgn="b"/>
                      <a:r>
                        <a:rPr lang="en-US" sz="1100" b="0" i="0" u="none" strike="noStrike">
                          <a:solidFill>
                            <a:srgbClr val="000000"/>
                          </a:solidFill>
                          <a:latin typeface="Calibri"/>
                        </a:rPr>
                        <a:t>2006</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7.87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5.5</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0.13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2.37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8.33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3.94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0.04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2.12</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30.3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r>
              <a:tr h="352816">
                <a:tc>
                  <a:txBody>
                    <a:bodyPr/>
                    <a:lstStyle/>
                    <a:p>
                      <a:pPr algn="r" fontAlgn="b"/>
                      <a:r>
                        <a:rPr lang="en-US" sz="1100" b="0" i="0" u="none" strike="noStrike" dirty="0" smtClean="0">
                          <a:solidFill>
                            <a:schemeClr val="tx1"/>
                          </a:solidFill>
                          <a:latin typeface="Calibri"/>
                        </a:rPr>
                        <a:t>2008</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6.93</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3.74</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0.10</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1.72</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11.75</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2.74</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0.09</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0.24</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27.31</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r>
              <a:tr h="352816">
                <a:tc>
                  <a:txBody>
                    <a:bodyPr/>
                    <a:lstStyle/>
                    <a:p>
                      <a:pPr algn="r" fontAlgn="b"/>
                      <a:r>
                        <a:rPr lang="en-US" sz="1100" b="0" i="0" u="none" strike="noStrike">
                          <a:solidFill>
                            <a:srgbClr val="000000"/>
                          </a:solidFill>
                          <a:latin typeface="Calibri"/>
                        </a:rPr>
                        <a:t>2009</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9.36</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11.31</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0.10</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1.8</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1.43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0.03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6.37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34.1</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r>
              <a:tr h="325491">
                <a:tc>
                  <a:txBody>
                    <a:bodyPr/>
                    <a:lstStyle/>
                    <a:p>
                      <a:pPr algn="r" fontAlgn="b"/>
                      <a:r>
                        <a:rPr lang="en-US" sz="1100" b="0" i="0" u="none" strike="noStrike" dirty="0">
                          <a:solidFill>
                            <a:srgbClr val="000000"/>
                          </a:solidFill>
                          <a:latin typeface="Calibri"/>
                        </a:rPr>
                        <a:t>2011</a:t>
                      </a: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7.47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5.97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0.13</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2.33</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6.77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3.87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0.04</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1.8</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28.38</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0618470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Island Creek </a:t>
            </a:r>
            <a:br>
              <a:rPr lang="en-US" dirty="0" smtClean="0"/>
            </a:br>
            <a:r>
              <a:rPr lang="en-US" dirty="0" smtClean="0"/>
              <a:t>Impervious Surfaces</a:t>
            </a:r>
            <a:endParaRPr lang="en-US" dirty="0"/>
          </a:p>
        </p:txBody>
      </p:sp>
      <p:sp>
        <p:nvSpPr>
          <p:cNvPr id="3" name="Content Placeholder 2"/>
          <p:cNvSpPr>
            <a:spLocks noGrp="1"/>
          </p:cNvSpPr>
          <p:nvPr>
            <p:ph idx="1"/>
          </p:nvPr>
        </p:nvSpPr>
        <p:spPr>
          <a:xfrm>
            <a:off x="228600" y="1371600"/>
            <a:ext cx="8686800" cy="5334000"/>
          </a:xfrm>
        </p:spPr>
        <p:txBody>
          <a:bodyPr>
            <a:normAutofit/>
          </a:bodyPr>
          <a:lstStyle/>
          <a:p>
            <a:endParaRPr lang="en-US" dirty="0" smtClean="0"/>
          </a:p>
          <a:p>
            <a:pPr marL="0" indent="0">
              <a:buNone/>
            </a:pPr>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5" name="Rectangle 4"/>
          <p:cNvSpPr/>
          <p:nvPr/>
        </p:nvSpPr>
        <p:spPr>
          <a:xfrm>
            <a:off x="1676400" y="1447800"/>
            <a:ext cx="4572000" cy="923330"/>
          </a:xfrm>
          <a:prstGeom prst="rect">
            <a:avLst/>
          </a:prstGeom>
        </p:spPr>
        <p:txBody>
          <a:bodyPr>
            <a:spAutoFit/>
          </a:bodyPr>
          <a:lstStyle/>
          <a:p>
            <a:r>
              <a:rPr lang="en-US" dirty="0" smtClean="0"/>
              <a:t>Table XX. Percent % of impervious surface in Long Island Creek Watershed (as based on ARC impervious quotients)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675116864"/>
              </p:ext>
            </p:extLst>
          </p:nvPr>
        </p:nvGraphicFramePr>
        <p:xfrm>
          <a:off x="838200" y="2209802"/>
          <a:ext cx="7162801" cy="3809999"/>
        </p:xfrm>
        <a:graphic>
          <a:graphicData uri="http://schemas.openxmlformats.org/drawingml/2006/table">
            <a:tbl>
              <a:tblPr/>
              <a:tblGrid>
                <a:gridCol w="506352"/>
                <a:gridCol w="370501"/>
                <a:gridCol w="712598"/>
                <a:gridCol w="391498"/>
                <a:gridCol w="682958"/>
                <a:gridCol w="724945"/>
                <a:gridCol w="847213"/>
                <a:gridCol w="693174"/>
                <a:gridCol w="1001252"/>
                <a:gridCol w="1232310"/>
              </a:tblGrid>
              <a:tr h="379613">
                <a:tc>
                  <a:txBody>
                    <a:bodyPr/>
                    <a:lstStyle/>
                    <a:p>
                      <a:pPr algn="l" fontAlgn="b"/>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gridSpan="8">
                  <a:txBody>
                    <a:bodyPr/>
                    <a:lstStyle/>
                    <a:p>
                      <a:pPr algn="ctr" fontAlgn="b"/>
                      <a:r>
                        <a:rPr lang="en-US" sz="1100" b="0" i="0" u="none" strike="noStrike" dirty="0">
                          <a:solidFill>
                            <a:srgbClr val="000000"/>
                          </a:solidFill>
                          <a:latin typeface="Calibri"/>
                        </a:rPr>
                        <a:t>Classes</a:t>
                      </a: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100" b="0" i="0" u="none" strike="noStrike">
                          <a:solidFill>
                            <a:srgbClr val="000000"/>
                          </a:solidFill>
                          <a:latin typeface="Calibri"/>
                        </a:rPr>
                        <a:t>TOTAL </a:t>
                      </a:r>
                    </a:p>
                  </a:txBody>
                  <a:tcPr marL="7620" marR="7620" marT="7620" marB="0" anchor="b">
                    <a:lnL>
                      <a:noFill/>
                    </a:lnL>
                    <a:lnR>
                      <a:noFill/>
                    </a:lnR>
                    <a:lnT>
                      <a:noFill/>
                    </a:lnT>
                    <a:lnB>
                      <a:noFill/>
                    </a:lnB>
                  </a:tcPr>
                </a:tc>
              </a:tr>
              <a:tr h="1251319">
                <a:tc>
                  <a:txBody>
                    <a:bodyPr/>
                    <a:lstStyle/>
                    <a:p>
                      <a:pPr algn="ctr" fontAlgn="b"/>
                      <a:r>
                        <a:rPr lang="en-US" sz="1100" b="0" i="0" u="none" strike="noStrike" dirty="0">
                          <a:solidFill>
                            <a:srgbClr val="000000"/>
                          </a:solidFill>
                          <a:latin typeface="Calibri"/>
                        </a:rPr>
                        <a:t>Year</a:t>
                      </a:r>
                    </a:p>
                  </a:txBody>
                  <a:tcPr marL="7620" marR="7620" marT="762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Major</a:t>
                      </a:r>
                    </a:p>
                    <a:p>
                      <a:pPr algn="ctr" fontAlgn="b"/>
                      <a:r>
                        <a:rPr lang="en-US" sz="1100" b="0" i="0" u="none" strike="noStrike" dirty="0" smtClean="0">
                          <a:solidFill>
                            <a:srgbClr val="000000"/>
                          </a:solidFill>
                          <a:latin typeface="Calibri"/>
                        </a:rPr>
                        <a:t>Roads</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Commercial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latin typeface="Calibri"/>
                        </a:rPr>
                        <a:t>Forest</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Low</a:t>
                      </a:r>
                      <a:r>
                        <a:rPr lang="en-US" sz="1100" b="0" i="0" u="none" strike="noStrike" baseline="0" dirty="0" smtClean="0">
                          <a:solidFill>
                            <a:srgbClr val="000000"/>
                          </a:solidFill>
                          <a:latin typeface="Calibri"/>
                        </a:rPr>
                        <a:t> Density</a:t>
                      </a:r>
                      <a:endParaRPr lang="en-US" sz="1100" b="0" i="0" u="none" strike="noStrike" dirty="0" smtClean="0">
                        <a:solidFill>
                          <a:srgbClr val="000000"/>
                        </a:solidFill>
                        <a:latin typeface="Calibri"/>
                      </a:endParaRPr>
                    </a:p>
                    <a:p>
                      <a:pPr algn="ctr" fontAlgn="b"/>
                      <a:r>
                        <a:rPr lang="en-US" sz="1100" b="0" i="0" u="none" strike="noStrike" dirty="0" smtClean="0">
                          <a:solidFill>
                            <a:srgbClr val="000000"/>
                          </a:solidFill>
                          <a:latin typeface="Calibri"/>
                        </a:rPr>
                        <a:t>Residential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Apartment/ </a:t>
                      </a:r>
                    </a:p>
                    <a:p>
                      <a:pPr algn="ctr" fontAlgn="b"/>
                      <a:r>
                        <a:rPr lang="en-US" sz="1100" b="0" i="0" u="none" strike="noStrike" dirty="0" smtClean="0">
                          <a:solidFill>
                            <a:srgbClr val="000000"/>
                          </a:solidFill>
                          <a:latin typeface="+mn-lt"/>
                        </a:rPr>
                        <a:t>Townhouse</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Single Family</a:t>
                      </a:r>
                      <a:r>
                        <a:rPr lang="en-US" sz="1100" b="0" i="0" u="none" strike="noStrike" baseline="0" dirty="0" smtClean="0">
                          <a:solidFill>
                            <a:srgbClr val="000000"/>
                          </a:solidFill>
                          <a:latin typeface="+mn-lt"/>
                        </a:rPr>
                        <a:t> </a:t>
                      </a:r>
                    </a:p>
                    <a:p>
                      <a:pPr algn="ctr" fontAlgn="b"/>
                      <a:r>
                        <a:rPr lang="en-US" sz="1100" b="0" i="0" u="none" strike="noStrike" baseline="0" dirty="0" smtClean="0">
                          <a:solidFill>
                            <a:srgbClr val="000000"/>
                          </a:solidFill>
                          <a:latin typeface="+mn-lt"/>
                        </a:rPr>
                        <a:t>Residential</a:t>
                      </a:r>
                      <a:endParaRPr lang="en-US" sz="1100" b="0" i="0" u="none" strike="noStrike" dirty="0" smtClean="0">
                        <a:solidFill>
                          <a:srgbClr val="000000"/>
                        </a:solidFill>
                        <a:latin typeface="+mn-lt"/>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n-lt"/>
                        </a:rPr>
                        <a:t>Agriculture</a:t>
                      </a: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Office/</a:t>
                      </a:r>
                    </a:p>
                    <a:p>
                      <a:pPr algn="ctr" fontAlgn="b"/>
                      <a:r>
                        <a:rPr lang="en-US" sz="1100" b="0" i="0" u="none" strike="noStrike" dirty="0" smtClean="0">
                          <a:solidFill>
                            <a:srgbClr val="000000"/>
                          </a:solidFill>
                          <a:latin typeface="Calibri"/>
                        </a:rPr>
                        <a:t>Light Industrial</a:t>
                      </a:r>
                      <a:endParaRPr lang="en-US" sz="1100" b="0" i="0" u="none" strike="noStrike" dirty="0">
                        <a:solidFill>
                          <a:srgbClr val="000000"/>
                        </a:solidFill>
                        <a:latin typeface="Calibri"/>
                      </a:endParaRPr>
                    </a:p>
                  </a:txBody>
                  <a:tcPr marL="7620" marR="7620" marT="762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 impervious surface in </a:t>
                      </a:r>
                      <a:endParaRPr lang="en-US" sz="1100" b="0" i="0" u="none" strike="noStrike" dirty="0" smtClean="0">
                        <a:solidFill>
                          <a:srgbClr val="000000"/>
                        </a:solidFill>
                        <a:latin typeface="Calibri"/>
                      </a:endParaRPr>
                    </a:p>
                    <a:p>
                      <a:pPr algn="ctr" fontAlgn="b"/>
                      <a:r>
                        <a:rPr lang="en-US" sz="1100" b="0" i="0" u="none" strike="noStrike" dirty="0" smtClean="0">
                          <a:solidFill>
                            <a:srgbClr val="000000"/>
                          </a:solidFill>
                          <a:latin typeface="Calibri"/>
                        </a:rPr>
                        <a:t>watershed</a:t>
                      </a:r>
                      <a:endParaRPr lang="en-US" sz="1100" b="0" i="0" u="none" strike="noStrike" dirty="0">
                        <a:solidFill>
                          <a:srgbClr val="000000"/>
                        </a:solidFill>
                        <a:latin typeface="Calibri"/>
                      </a:endParaRPr>
                    </a:p>
                  </a:txBody>
                  <a:tcPr marL="7620" marR="7620" marT="7620" marB="0" anchor="b">
                    <a:lnL>
                      <a:noFill/>
                    </a:lnL>
                    <a:lnR>
                      <a:noFill/>
                    </a:lnR>
                    <a:lnT>
                      <a:noFill/>
                    </a:lnT>
                    <a:lnB w="25400" cap="flat" cmpd="dbl" algn="ctr">
                      <a:solidFill>
                        <a:srgbClr val="000000"/>
                      </a:solidFill>
                      <a:prstDash val="solid"/>
                      <a:round/>
                      <a:headEnd type="none" w="med" len="med"/>
                      <a:tailEnd type="none" w="med" len="med"/>
                    </a:lnB>
                  </a:tcPr>
                </a:tc>
              </a:tr>
              <a:tr h="379613">
                <a:tc>
                  <a:txBody>
                    <a:bodyPr/>
                    <a:lstStyle/>
                    <a:p>
                      <a:pPr algn="r" fontAlgn="b"/>
                      <a:r>
                        <a:rPr lang="en-US" sz="1100" b="0" i="0" u="none" strike="noStrike">
                          <a:solidFill>
                            <a:srgbClr val="000000"/>
                          </a:solidFill>
                          <a:latin typeface="Calibri"/>
                        </a:rPr>
                        <a:t>2003</a:t>
                      </a: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3.97</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4.1</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0.15</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1.21</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12.79</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3.12</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0.05</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1.08</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dirty="0" smtClean="0">
                          <a:solidFill>
                            <a:srgbClr val="000000"/>
                          </a:solidFill>
                          <a:latin typeface="Calibri"/>
                        </a:rPr>
                        <a:t>26.47</a:t>
                      </a:r>
                      <a:endParaRPr lang="en-US" sz="1100" b="0" i="0" u="none" strike="noStrike" dirty="0">
                        <a:solidFill>
                          <a:srgbClr val="000000"/>
                        </a:solidFill>
                        <a:latin typeface="Calibri"/>
                      </a:endParaRPr>
                    </a:p>
                  </a:txBody>
                  <a:tcPr marL="7620" marR="7620" marT="7620" marB="0" anchor="b">
                    <a:lnL>
                      <a:noFill/>
                    </a:lnL>
                    <a:lnR>
                      <a:noFill/>
                    </a:lnR>
                    <a:lnT w="25400" cap="flat" cmpd="dbl" algn="ctr">
                      <a:solidFill>
                        <a:srgbClr val="000000"/>
                      </a:solidFill>
                      <a:prstDash val="solid"/>
                      <a:round/>
                      <a:headEnd type="none" w="med" len="med"/>
                      <a:tailEnd type="none" w="med" len="med"/>
                    </a:lnT>
                    <a:lnB>
                      <a:noFill/>
                    </a:lnB>
                  </a:tcPr>
                </a:tc>
              </a:tr>
              <a:tr h="365553">
                <a:tc>
                  <a:txBody>
                    <a:bodyPr/>
                    <a:lstStyle/>
                    <a:p>
                      <a:pPr algn="r" fontAlgn="b"/>
                      <a:r>
                        <a:rPr lang="en-US" sz="1100" b="0" i="0" u="none" strike="noStrike" dirty="0">
                          <a:solidFill>
                            <a:schemeClr val="tx1"/>
                          </a:solidFill>
                          <a:latin typeface="Calibri"/>
                        </a:rPr>
                        <a:t>2005</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4.81</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4.3</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0.13</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0.95</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7.05</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5.96</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0.05</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0.79</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24.04</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r>
              <a:tr h="365553">
                <a:tc>
                  <a:txBody>
                    <a:bodyPr/>
                    <a:lstStyle/>
                    <a:p>
                      <a:pPr algn="r" fontAlgn="b"/>
                      <a:r>
                        <a:rPr lang="en-US" sz="1100" b="0" i="0" u="none" strike="noStrike">
                          <a:solidFill>
                            <a:srgbClr val="000000"/>
                          </a:solidFill>
                          <a:latin typeface="Calibri"/>
                        </a:rPr>
                        <a:t>2006</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4.96</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2.84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0.14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1.86</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6.72</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5.67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0.04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0.74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22.97</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r>
              <a:tr h="365553">
                <a:tc>
                  <a:txBody>
                    <a:bodyPr/>
                    <a:lstStyle/>
                    <a:p>
                      <a:pPr algn="r" fontAlgn="b"/>
                      <a:r>
                        <a:rPr lang="en-US" sz="1100" b="0" i="0" u="none" strike="noStrike" dirty="0" smtClean="0">
                          <a:solidFill>
                            <a:schemeClr val="tx1"/>
                          </a:solidFill>
                          <a:latin typeface="Calibri"/>
                        </a:rPr>
                        <a:t>2008</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4.86</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2.33</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0.7</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1.49</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13.97</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4.07</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0.09</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0.31</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chemeClr val="tx1"/>
                          </a:solidFill>
                          <a:latin typeface="Calibri"/>
                        </a:rPr>
                        <a:t>27.19</a:t>
                      </a:r>
                      <a:endParaRPr lang="en-US" sz="1100" b="0" i="0" u="none" strike="noStrike" dirty="0">
                        <a:solidFill>
                          <a:schemeClr val="tx1"/>
                        </a:solidFill>
                        <a:latin typeface="Calibri"/>
                      </a:endParaRPr>
                    </a:p>
                  </a:txBody>
                  <a:tcPr marL="7620" marR="7620" marT="7620" marB="0" anchor="b">
                    <a:lnL>
                      <a:noFill/>
                    </a:lnL>
                    <a:lnR>
                      <a:noFill/>
                    </a:lnR>
                    <a:lnT>
                      <a:noFill/>
                    </a:lnT>
                    <a:lnB>
                      <a:noFill/>
                    </a:lnB>
                  </a:tcPr>
                </a:tc>
              </a:tr>
              <a:tr h="365553">
                <a:tc>
                  <a:txBody>
                    <a:bodyPr/>
                    <a:lstStyle/>
                    <a:p>
                      <a:pPr algn="r" fontAlgn="b"/>
                      <a:r>
                        <a:rPr lang="en-US" sz="1100" b="0" i="0" u="none" strike="noStrike">
                          <a:solidFill>
                            <a:srgbClr val="000000"/>
                          </a:solidFill>
                          <a:latin typeface="Calibri"/>
                        </a:rPr>
                        <a:t>2009</a:t>
                      </a: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7.65</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13.61</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0.13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4.22</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4.03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2.53</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0.04</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3.99</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c>
                  <a:txBody>
                    <a:bodyPr/>
                    <a:lstStyle/>
                    <a:p>
                      <a:pPr algn="r" fontAlgn="b"/>
                      <a:r>
                        <a:rPr lang="en-US" sz="1100" b="0" i="0" u="none" strike="noStrike" dirty="0" smtClean="0">
                          <a:solidFill>
                            <a:srgbClr val="000000"/>
                          </a:solidFill>
                          <a:latin typeface="Calibri"/>
                        </a:rPr>
                        <a:t>36.2</a:t>
                      </a:r>
                      <a:endParaRPr lang="en-US" sz="1100" b="0" i="0" u="none" strike="noStrike" dirty="0">
                        <a:solidFill>
                          <a:srgbClr val="000000"/>
                        </a:solidFill>
                        <a:latin typeface="Calibri"/>
                      </a:endParaRPr>
                    </a:p>
                  </a:txBody>
                  <a:tcPr marL="7620" marR="7620" marT="7620" marB="0" anchor="b">
                    <a:lnL>
                      <a:noFill/>
                    </a:lnL>
                    <a:lnR>
                      <a:noFill/>
                    </a:lnR>
                    <a:lnT>
                      <a:noFill/>
                    </a:lnT>
                    <a:lnB>
                      <a:noFill/>
                    </a:lnB>
                  </a:tcPr>
                </a:tc>
              </a:tr>
              <a:tr h="337242">
                <a:tc>
                  <a:txBody>
                    <a:bodyPr/>
                    <a:lstStyle/>
                    <a:p>
                      <a:pPr algn="r" fontAlgn="b"/>
                      <a:r>
                        <a:rPr lang="en-US" sz="1100" b="0" i="0" u="none" strike="noStrike" dirty="0">
                          <a:solidFill>
                            <a:srgbClr val="000000"/>
                          </a:solidFill>
                          <a:latin typeface="Calibri"/>
                        </a:rPr>
                        <a:t>2011</a:t>
                      </a: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2.55</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2.97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0.15</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2.0</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6.77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5.48</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0.5</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0.73</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smtClean="0">
                          <a:solidFill>
                            <a:srgbClr val="000000"/>
                          </a:solidFill>
                          <a:latin typeface="Calibri"/>
                        </a:rPr>
                        <a:t>22.7</a:t>
                      </a:r>
                      <a:endParaRPr lang="en-US" sz="1100" b="0" i="0" u="none" strike="noStrike" dirty="0">
                        <a:solidFill>
                          <a:srgbClr val="000000"/>
                        </a:solidFill>
                        <a:latin typeface="Calibri"/>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997789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 x</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90457" y="1295400"/>
            <a:ext cx="2953543" cy="556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6653" y="1295400"/>
            <a:ext cx="3098800" cy="556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9" y="1311303"/>
            <a:ext cx="3326653" cy="556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6522230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56" y="0"/>
            <a:ext cx="9035143" cy="1143000"/>
          </a:xfrm>
        </p:spPr>
        <p:txBody>
          <a:bodyPr>
            <a:noAutofit/>
          </a:bodyPr>
          <a:lstStyle/>
          <a:p>
            <a:r>
              <a:rPr lang="en-US" sz="3800" dirty="0" smtClean="0"/>
              <a:t>Long Island Creek Comparison 2011 to 2012</a:t>
            </a:r>
            <a:br>
              <a:rPr lang="en-US" sz="3800" dirty="0" smtClean="0"/>
            </a:br>
            <a:r>
              <a:rPr lang="en-US" sz="3800" dirty="0" smtClean="0"/>
              <a:t>Physical Parameters</a:t>
            </a:r>
            <a:endParaRPr lang="en-US" sz="3800" dirty="0"/>
          </a:p>
        </p:txBody>
      </p:sp>
      <p:sp>
        <p:nvSpPr>
          <p:cNvPr id="4" name="Content Placeholder 3"/>
          <p:cNvSpPr>
            <a:spLocks noGrp="1"/>
          </p:cNvSpPr>
          <p:nvPr>
            <p:ph idx="1"/>
          </p:nvPr>
        </p:nvSpPr>
        <p:spPr/>
        <p:txBody>
          <a:bodyPr/>
          <a:lstStyle/>
          <a:p>
            <a:pPr marL="0" indent="0" algn="ctr">
              <a:buNone/>
            </a:pPr>
            <a:endParaRPr lang="en-US" dirty="0" smtClean="0"/>
          </a:p>
          <a:p>
            <a:pPr marL="0" indent="0" algn="ctr">
              <a:buNone/>
            </a:pPr>
            <a:endParaRPr lang="en-US" dirty="0"/>
          </a:p>
        </p:txBody>
      </p:sp>
      <p:graphicFrame>
        <p:nvGraphicFramePr>
          <p:cNvPr id="10" name="Chart 9"/>
          <p:cNvGraphicFramePr>
            <a:graphicFrameLocks/>
          </p:cNvGraphicFramePr>
          <p:nvPr>
            <p:extLst>
              <p:ext uri="{D42A27DB-BD31-4B8C-83A1-F6EECF244321}">
                <p14:modId xmlns:p14="http://schemas.microsoft.com/office/powerpoint/2010/main" val="1487090784"/>
              </p:ext>
            </p:extLst>
          </p:nvPr>
        </p:nvGraphicFramePr>
        <p:xfrm>
          <a:off x="0" y="1371600"/>
          <a:ext cx="9067799" cy="533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5521819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56" y="0"/>
            <a:ext cx="9035143" cy="1143000"/>
          </a:xfrm>
        </p:spPr>
        <p:txBody>
          <a:bodyPr>
            <a:noAutofit/>
          </a:bodyPr>
          <a:lstStyle/>
          <a:p>
            <a:r>
              <a:rPr lang="en-US" sz="3800" dirty="0" smtClean="0"/>
              <a:t>Long Island Creek Comparison 2011 to 2012</a:t>
            </a:r>
            <a:br>
              <a:rPr lang="en-US" sz="3800" dirty="0" smtClean="0"/>
            </a:br>
            <a:r>
              <a:rPr lang="en-US" sz="3800" dirty="0" smtClean="0"/>
              <a:t>Physical Parameters</a:t>
            </a:r>
            <a:endParaRPr lang="en-US" sz="3800" dirty="0"/>
          </a:p>
        </p:txBody>
      </p:sp>
      <p:sp>
        <p:nvSpPr>
          <p:cNvPr id="4" name="Content Placeholder 3"/>
          <p:cNvSpPr>
            <a:spLocks noGrp="1"/>
          </p:cNvSpPr>
          <p:nvPr>
            <p:ph idx="1"/>
          </p:nvPr>
        </p:nvSpPr>
        <p:spPr/>
        <p:txBody>
          <a:bodyPr/>
          <a:lstStyle/>
          <a:p>
            <a:pPr marL="0" indent="0" algn="ctr">
              <a:buNone/>
            </a:pPr>
            <a:endParaRPr lang="en-US" dirty="0" smtClean="0"/>
          </a:p>
          <a:p>
            <a:pPr marL="0" indent="0" algn="ctr">
              <a:buNone/>
            </a:pPr>
            <a:endParaRPr lang="en-US" dirty="0"/>
          </a:p>
        </p:txBody>
      </p:sp>
      <p:graphicFrame>
        <p:nvGraphicFramePr>
          <p:cNvPr id="7" name="Chart 6"/>
          <p:cNvGraphicFramePr>
            <a:graphicFrameLocks/>
          </p:cNvGraphicFramePr>
          <p:nvPr>
            <p:extLst>
              <p:ext uri="{D42A27DB-BD31-4B8C-83A1-F6EECF244321}">
                <p14:modId xmlns:p14="http://schemas.microsoft.com/office/powerpoint/2010/main" val="1534897886"/>
              </p:ext>
            </p:extLst>
          </p:nvPr>
        </p:nvGraphicFramePr>
        <p:xfrm>
          <a:off x="18142" y="1371600"/>
          <a:ext cx="9125857" cy="533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5381641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56" y="0"/>
            <a:ext cx="9035143" cy="1143000"/>
          </a:xfrm>
        </p:spPr>
        <p:txBody>
          <a:bodyPr>
            <a:noAutofit/>
          </a:bodyPr>
          <a:lstStyle/>
          <a:p>
            <a:r>
              <a:rPr lang="en-US" sz="3800" dirty="0" smtClean="0"/>
              <a:t>Long Island Creek Comparison 2011 to 2012</a:t>
            </a:r>
            <a:br>
              <a:rPr lang="en-US" sz="3800" dirty="0" smtClean="0"/>
            </a:br>
            <a:r>
              <a:rPr lang="en-US" sz="3800" dirty="0" smtClean="0"/>
              <a:t>Physical Parameters</a:t>
            </a:r>
            <a:endParaRPr lang="en-US" sz="3800" dirty="0"/>
          </a:p>
        </p:txBody>
      </p:sp>
      <p:sp>
        <p:nvSpPr>
          <p:cNvPr id="4" name="Content Placeholder 3"/>
          <p:cNvSpPr>
            <a:spLocks noGrp="1"/>
          </p:cNvSpPr>
          <p:nvPr>
            <p:ph idx="1"/>
          </p:nvPr>
        </p:nvSpPr>
        <p:spPr/>
        <p:txBody>
          <a:bodyPr/>
          <a:lstStyle/>
          <a:p>
            <a:pPr marL="0" indent="0" algn="ctr">
              <a:buNone/>
            </a:pPr>
            <a:endParaRPr lang="en-US" dirty="0" smtClean="0"/>
          </a:p>
          <a:p>
            <a:pPr marL="0" indent="0" algn="ctr">
              <a:buNone/>
            </a:pPr>
            <a:endParaRPr lang="en-US" dirty="0"/>
          </a:p>
        </p:txBody>
      </p:sp>
      <p:graphicFrame>
        <p:nvGraphicFramePr>
          <p:cNvPr id="8" name="Chart 7"/>
          <p:cNvGraphicFramePr>
            <a:graphicFrameLocks/>
          </p:cNvGraphicFramePr>
          <p:nvPr>
            <p:extLst>
              <p:ext uri="{D42A27DB-BD31-4B8C-83A1-F6EECF244321}">
                <p14:modId xmlns:p14="http://schemas.microsoft.com/office/powerpoint/2010/main" val="1967587982"/>
              </p:ext>
            </p:extLst>
          </p:nvPr>
        </p:nvGraphicFramePr>
        <p:xfrm>
          <a:off x="76200" y="1371600"/>
          <a:ext cx="9053286" cy="533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5570256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4514"/>
            <a:ext cx="8915400" cy="1143000"/>
          </a:xfrm>
        </p:spPr>
        <p:txBody>
          <a:bodyPr>
            <a:normAutofit fontScale="90000"/>
          </a:bodyPr>
          <a:lstStyle/>
          <a:p>
            <a:r>
              <a:rPr lang="en-US" sz="4200" dirty="0"/>
              <a:t>Long Island Creek </a:t>
            </a:r>
            <a:r>
              <a:rPr lang="en-US" sz="4200" dirty="0" smtClean="0"/>
              <a:t>Comparison 2011 to 2012</a:t>
            </a:r>
            <a:r>
              <a:rPr lang="en-US" dirty="0"/>
              <a:t/>
            </a:r>
            <a:br>
              <a:rPr lang="en-US" dirty="0"/>
            </a:br>
            <a:r>
              <a:rPr lang="en-US" sz="4200" dirty="0" smtClean="0"/>
              <a:t>Chemical Parameters</a:t>
            </a:r>
            <a:endParaRPr lang="en-US" sz="4200" dirty="0"/>
          </a:p>
        </p:txBody>
      </p:sp>
      <p:graphicFrame>
        <p:nvGraphicFramePr>
          <p:cNvPr id="5" name="Chart 4"/>
          <p:cNvGraphicFramePr>
            <a:graphicFrameLocks/>
          </p:cNvGraphicFramePr>
          <p:nvPr>
            <p:extLst>
              <p:ext uri="{D42A27DB-BD31-4B8C-83A1-F6EECF244321}">
                <p14:modId xmlns:p14="http://schemas.microsoft.com/office/powerpoint/2010/main" val="3005135808"/>
              </p:ext>
            </p:extLst>
          </p:nvPr>
        </p:nvGraphicFramePr>
        <p:xfrm>
          <a:off x="-609600" y="990600"/>
          <a:ext cx="10210800" cy="6629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3519958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4514"/>
            <a:ext cx="8915400" cy="1143000"/>
          </a:xfrm>
        </p:spPr>
        <p:txBody>
          <a:bodyPr>
            <a:normAutofit fontScale="90000"/>
          </a:bodyPr>
          <a:lstStyle/>
          <a:p>
            <a:r>
              <a:rPr lang="en-US" sz="4200" dirty="0"/>
              <a:t>Long Island Creek </a:t>
            </a:r>
            <a:r>
              <a:rPr lang="en-US" sz="4200" dirty="0" smtClean="0"/>
              <a:t>Comparison 2011 to 2012</a:t>
            </a:r>
            <a:r>
              <a:rPr lang="en-US" dirty="0"/>
              <a:t/>
            </a:r>
            <a:br>
              <a:rPr lang="en-US" dirty="0"/>
            </a:br>
            <a:r>
              <a:rPr lang="en-US" sz="4200" dirty="0" smtClean="0"/>
              <a:t>Chemical Parameters</a:t>
            </a:r>
            <a:endParaRPr lang="en-US" sz="4200" dirty="0"/>
          </a:p>
        </p:txBody>
      </p:sp>
      <p:graphicFrame>
        <p:nvGraphicFramePr>
          <p:cNvPr id="6" name="Chart 5"/>
          <p:cNvGraphicFramePr>
            <a:graphicFrameLocks/>
          </p:cNvGraphicFramePr>
          <p:nvPr>
            <p:extLst>
              <p:ext uri="{D42A27DB-BD31-4B8C-83A1-F6EECF244321}">
                <p14:modId xmlns:p14="http://schemas.microsoft.com/office/powerpoint/2010/main" val="3961694635"/>
              </p:ext>
            </p:extLst>
          </p:nvPr>
        </p:nvGraphicFramePr>
        <p:xfrm>
          <a:off x="-838200" y="990600"/>
          <a:ext cx="10439400" cy="6705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6725317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4514"/>
            <a:ext cx="8915400" cy="1143000"/>
          </a:xfrm>
        </p:spPr>
        <p:txBody>
          <a:bodyPr>
            <a:normAutofit fontScale="90000"/>
          </a:bodyPr>
          <a:lstStyle/>
          <a:p>
            <a:r>
              <a:rPr lang="en-US" sz="4200" dirty="0"/>
              <a:t>Long Island Creek </a:t>
            </a:r>
            <a:r>
              <a:rPr lang="en-US" sz="4200" dirty="0" smtClean="0"/>
              <a:t>Comparison 2011 to 2012</a:t>
            </a:r>
            <a:r>
              <a:rPr lang="en-US" dirty="0"/>
              <a:t/>
            </a:r>
            <a:br>
              <a:rPr lang="en-US" dirty="0"/>
            </a:br>
            <a:r>
              <a:rPr lang="en-US" sz="4200" dirty="0" smtClean="0"/>
              <a:t>Chemical Parameters</a:t>
            </a:r>
            <a:endParaRPr lang="en-US" sz="4200" dirty="0"/>
          </a:p>
        </p:txBody>
      </p:sp>
      <p:graphicFrame>
        <p:nvGraphicFramePr>
          <p:cNvPr id="8" name="Table 7"/>
          <p:cNvGraphicFramePr>
            <a:graphicFrameLocks noGrp="1"/>
          </p:cNvGraphicFramePr>
          <p:nvPr>
            <p:extLst>
              <p:ext uri="{D42A27DB-BD31-4B8C-83A1-F6EECF244321}">
                <p14:modId xmlns:p14="http://schemas.microsoft.com/office/powerpoint/2010/main" val="647550081"/>
              </p:ext>
            </p:extLst>
          </p:nvPr>
        </p:nvGraphicFramePr>
        <p:xfrm>
          <a:off x="152403" y="1524000"/>
          <a:ext cx="8839199" cy="4953005"/>
        </p:xfrm>
        <a:graphic>
          <a:graphicData uri="http://schemas.openxmlformats.org/drawingml/2006/table">
            <a:tbl>
              <a:tblPr/>
              <a:tblGrid>
                <a:gridCol w="537746"/>
                <a:gridCol w="537746"/>
                <a:gridCol w="537746"/>
                <a:gridCol w="750604"/>
                <a:gridCol w="638574"/>
                <a:gridCol w="593760"/>
                <a:gridCol w="627370"/>
                <a:gridCol w="838216"/>
                <a:gridCol w="528841"/>
                <a:gridCol w="414228"/>
                <a:gridCol w="593760"/>
                <a:gridCol w="627370"/>
                <a:gridCol w="537746"/>
                <a:gridCol w="389690"/>
                <a:gridCol w="685802"/>
              </a:tblGrid>
              <a:tr h="268612">
                <a:tc gridSpan="7">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1400" b="0" i="0" u="none" strike="noStrike" dirty="0">
                          <a:solidFill>
                            <a:srgbClr val="000000"/>
                          </a:solidFill>
                          <a:effectLst/>
                          <a:latin typeface="Calibri"/>
                        </a:rPr>
                        <a:t>2011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dirty="0">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gridSpan="7">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1400" b="0" i="0" u="none" strike="noStrike" dirty="0">
                          <a:solidFill>
                            <a:srgbClr val="000000"/>
                          </a:solidFill>
                          <a:effectLst/>
                          <a:latin typeface="Calibri"/>
                        </a:rPr>
                        <a:t>2012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304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Arial"/>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dirty="0">
                          <a:solidFill>
                            <a:srgbClr val="000000"/>
                          </a:solidFill>
                          <a:effectLst/>
                          <a:latin typeface="Calibri"/>
                        </a:rPr>
                        <a:t>Nitrate (mg/L)</a:t>
                      </a:r>
                    </a:p>
                  </a:txBody>
                  <a:tcPr marL="6258" marR="6258" marT="6258" marB="0" anchor="b">
                    <a:lnL>
                      <a:noFill/>
                    </a:lnL>
                    <a:lnR>
                      <a:noFill/>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Phosphate (mg/L)</a:t>
                      </a:r>
                    </a:p>
                  </a:txBody>
                  <a:tcPr marL="6258" marR="6258" marT="6258" marB="0" anchor="b">
                    <a:lnL>
                      <a:noFill/>
                    </a:lnL>
                    <a:lnR>
                      <a:noFill/>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dirty="0">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dirty="0">
                        <a:solidFill>
                          <a:srgbClr val="000000"/>
                        </a:solidFill>
                        <a:effectLst/>
                        <a:latin typeface="Arial"/>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dirty="0">
                          <a:solidFill>
                            <a:srgbClr val="000000"/>
                          </a:solidFill>
                          <a:effectLst/>
                          <a:latin typeface="Calibri"/>
                        </a:rPr>
                        <a:t>Nitrate (mg/L)</a:t>
                      </a:r>
                    </a:p>
                  </a:txBody>
                  <a:tcPr marL="6258" marR="6258" marT="6258" marB="0" anchor="b">
                    <a:lnL>
                      <a:noFill/>
                    </a:lnL>
                    <a:lnR>
                      <a:noFill/>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Phosphate (mg/L)</a:t>
                      </a:r>
                    </a:p>
                  </a:txBody>
                  <a:tcPr marL="6258" marR="6258" marT="6258" marB="0" anchor="b">
                    <a:lnL>
                      <a:noFill/>
                    </a:lnL>
                    <a:lnR>
                      <a:noFill/>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Sites*</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dirty="0">
                          <a:solidFill>
                            <a:srgbClr val="000000"/>
                          </a:solidFill>
                          <a:effectLst/>
                          <a:latin typeface="Calibri"/>
                        </a:rPr>
                        <a:t>max</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dirty="0">
                          <a:solidFill>
                            <a:srgbClr val="000000"/>
                          </a:solidFill>
                          <a:effectLst/>
                          <a:latin typeface="Calibri"/>
                        </a:rPr>
                        <a:t>min</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average</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max</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min</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average</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Sites*</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max</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min</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average</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max</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min</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dirty="0">
                          <a:solidFill>
                            <a:srgbClr val="000000"/>
                          </a:solidFill>
                          <a:effectLst/>
                          <a:latin typeface="Calibri"/>
                        </a:rPr>
                        <a:t>average</a:t>
                      </a:r>
                    </a:p>
                  </a:txBody>
                  <a:tcPr marL="6258" marR="6258" marT="6258"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1A*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0.25</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0.05</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dirty="0">
                          <a:solidFill>
                            <a:srgbClr val="000000"/>
                          </a:solidFill>
                          <a:effectLst/>
                          <a:latin typeface="Calibri"/>
                        </a:rPr>
                        <a:t>0.18</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&lt;1</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dirty="0">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1A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w="25400" cap="flat" cmpd="dbl"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1B*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1.5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0.05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dirty="0">
                          <a:solidFill>
                            <a:srgbClr val="000000"/>
                          </a:solidFill>
                          <a:effectLst/>
                          <a:latin typeface="Calibri"/>
                        </a:rPr>
                        <a:t>0.68</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1B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2A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dirty="0">
                          <a:solidFill>
                            <a:srgbClr val="000000"/>
                          </a:solidFill>
                          <a:effectLst/>
                          <a:latin typeface="Calibri"/>
                        </a:rPr>
                        <a:t>0.63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2A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2B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dirty="0">
                          <a:solidFill>
                            <a:srgbClr val="000000"/>
                          </a:solidFill>
                          <a:effectLst/>
                          <a:latin typeface="Calibri"/>
                        </a:rPr>
                        <a:t>0.88</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2B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3A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dirty="0">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3A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3B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0.13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dirty="0">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dirty="0">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3B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4A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dirty="0">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4A*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4B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&lt;1 - 2</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dirty="0">
                          <a:solidFill>
                            <a:srgbClr val="000000"/>
                          </a:solidFill>
                          <a:effectLst/>
                          <a:latin typeface="Calibri"/>
                        </a:rPr>
                        <a:t>4B*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5A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0.13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5A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5B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0.13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5B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6A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0.25</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0.13</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&lt;1</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6A</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r>
              <a:tr h="3073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6B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0.25</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0.13</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&lt;1</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&lt;1</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rtl="0" fontAlgn="b"/>
                      <a:r>
                        <a:rPr lang="en-US" sz="1400" b="0" i="0" u="none" strike="noStrike">
                          <a:solidFill>
                            <a:srgbClr val="000000"/>
                          </a:solidFill>
                          <a:effectLst/>
                          <a:latin typeface="Calibri"/>
                        </a:rPr>
                        <a:t>6B</a:t>
                      </a: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dirty="0">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dirty="0">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0"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rtl="0" fontAlgn="b"/>
                      <a:r>
                        <a:rPr lang="en-US" sz="1400" b="0" i="1" u="none" strike="noStrike">
                          <a:solidFill>
                            <a:srgbClr val="000000"/>
                          </a:solidFill>
                          <a:effectLst/>
                          <a:latin typeface="Calibri"/>
                        </a:rPr>
                        <a:t>0</a:t>
                      </a:r>
                    </a:p>
                  </a:txBody>
                  <a:tcPr marL="6258" marR="6258" marT="6258" marB="0" anchor="b">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45592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dirty="0">
                        <a:solidFill>
                          <a:srgbClr val="000000"/>
                        </a:solidFill>
                        <a:effectLst/>
                        <a:latin typeface="Arial"/>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gridSpan="6">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a:solidFill>
                            <a:srgbClr val="000000"/>
                          </a:solidFill>
                          <a:effectLst/>
                          <a:latin typeface="Calibri"/>
                        </a:rPr>
                        <a:t>*n = 6 collected over 3 days; all other are n =4 collected over 2 days</a:t>
                      </a:r>
                    </a:p>
                  </a:txBody>
                  <a:tcPr marL="6258" marR="6258" marT="6258" marB="0" anchor="b">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dirty="0">
                        <a:solidFill>
                          <a:srgbClr val="000000"/>
                        </a:solidFill>
                        <a:effectLst/>
                        <a:latin typeface="Calibri"/>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b"/>
                      <a:endParaRPr lang="en-US" sz="1400" b="0" i="0" u="none" strike="noStrike">
                        <a:solidFill>
                          <a:srgbClr val="000000"/>
                        </a:solidFill>
                        <a:effectLst/>
                        <a:latin typeface="Arial"/>
                      </a:endParaRPr>
                    </a:p>
                  </a:txBody>
                  <a:tcPr marL="6258" marR="6258" marT="6258" marB="0" anchor="b">
                    <a:lnL>
                      <a:noFill/>
                    </a:lnL>
                    <a:lnR>
                      <a:noFill/>
                    </a:lnR>
                    <a:lnT>
                      <a:noFill/>
                    </a:lnT>
                    <a:lnB>
                      <a:noFill/>
                    </a:lnB>
                    <a:lnTlToBr w="12700" cmpd="sng">
                      <a:noFill/>
                      <a:prstDash val="solid"/>
                    </a:lnTlToBr>
                    <a:lnBlToTr w="12700" cmpd="sng">
                      <a:noFill/>
                      <a:prstDash val="solid"/>
                    </a:lnBlToTr>
                    <a:noFill/>
                  </a:tcPr>
                </a:tc>
                <a:tc gridSpan="6">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rtl="0" fontAlgn="b"/>
                      <a:r>
                        <a:rPr lang="en-US" sz="1400" b="0" i="0" u="none" strike="noStrike" dirty="0">
                          <a:solidFill>
                            <a:srgbClr val="000000"/>
                          </a:solidFill>
                          <a:effectLst/>
                          <a:latin typeface="Calibri"/>
                        </a:rPr>
                        <a:t>*n = 8 collected over 4 days; all other are n =6 collected over 3 days</a:t>
                      </a:r>
                    </a:p>
                  </a:txBody>
                  <a:tcPr marL="6258" marR="6258" marT="6258" marB="0" anchor="b">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168986627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78" y="0"/>
            <a:ext cx="8915400" cy="1143000"/>
          </a:xfrm>
        </p:spPr>
        <p:txBody>
          <a:bodyPr>
            <a:normAutofit fontScale="90000"/>
          </a:bodyPr>
          <a:lstStyle/>
          <a:p>
            <a:r>
              <a:rPr lang="en-US" sz="4200" dirty="0"/>
              <a:t>Long Island Creek </a:t>
            </a:r>
            <a:r>
              <a:rPr lang="en-US" sz="4200" dirty="0" smtClean="0"/>
              <a:t>Comparison 2011 to 2012</a:t>
            </a:r>
            <a:r>
              <a:rPr lang="en-US" dirty="0"/>
              <a:t/>
            </a:r>
            <a:br>
              <a:rPr lang="en-US" dirty="0"/>
            </a:br>
            <a:r>
              <a:rPr lang="en-US" sz="4200" i="1" dirty="0" err="1" smtClean="0"/>
              <a:t>E.coli</a:t>
            </a:r>
            <a:r>
              <a:rPr lang="en-US" sz="4200" dirty="0" smtClean="0"/>
              <a:t> Results</a:t>
            </a:r>
            <a:endParaRPr lang="en-US" sz="4200" i="1" dirty="0"/>
          </a:p>
        </p:txBody>
      </p:sp>
      <p:graphicFrame>
        <p:nvGraphicFramePr>
          <p:cNvPr id="4" name="Table 3"/>
          <p:cNvGraphicFramePr>
            <a:graphicFrameLocks noGrp="1"/>
          </p:cNvGraphicFramePr>
          <p:nvPr>
            <p:extLst>
              <p:ext uri="{D42A27DB-BD31-4B8C-83A1-F6EECF244321}">
                <p14:modId xmlns:p14="http://schemas.microsoft.com/office/powerpoint/2010/main" val="220780148"/>
              </p:ext>
            </p:extLst>
          </p:nvPr>
        </p:nvGraphicFramePr>
        <p:xfrm>
          <a:off x="228600" y="1371600"/>
          <a:ext cx="8534399" cy="5105401"/>
        </p:xfrm>
        <a:graphic>
          <a:graphicData uri="http://schemas.openxmlformats.org/drawingml/2006/table">
            <a:tbl>
              <a:tblPr/>
              <a:tblGrid>
                <a:gridCol w="746959"/>
                <a:gridCol w="1033027"/>
                <a:gridCol w="874101"/>
                <a:gridCol w="826422"/>
                <a:gridCol w="874101"/>
                <a:gridCol w="826422"/>
                <a:gridCol w="826422"/>
                <a:gridCol w="826422"/>
                <a:gridCol w="826422"/>
                <a:gridCol w="874101"/>
              </a:tblGrid>
              <a:tr h="313241">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tcPr>
                </a:tc>
                <a:tc gridSpan="4">
                  <a:txBody>
                    <a:bodyPr/>
                    <a:lstStyle/>
                    <a:p>
                      <a:pPr algn="ctr" fontAlgn="b"/>
                      <a:r>
                        <a:rPr lang="en-US" sz="1400" b="0" i="0" u="none" strike="noStrike">
                          <a:solidFill>
                            <a:srgbClr val="000000"/>
                          </a:solidFill>
                          <a:effectLst/>
                          <a:latin typeface="Calibri"/>
                        </a:rPr>
                        <a:t>2011</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gridSpan="3">
                  <a:txBody>
                    <a:bodyPr/>
                    <a:lstStyle/>
                    <a:p>
                      <a:pPr algn="ctr" fontAlgn="b"/>
                      <a:r>
                        <a:rPr lang="en-US" sz="1400" b="0" i="0" u="none" strike="noStrike">
                          <a:solidFill>
                            <a:srgbClr val="000000"/>
                          </a:solidFill>
                          <a:effectLst/>
                          <a:latin typeface="Calibri"/>
                        </a:rPr>
                        <a:t>2012</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r>
              <a:tr h="379230">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tcPr>
                </a:tc>
                <a:tc gridSpan="4">
                  <a:txBody>
                    <a:bodyPr/>
                    <a:lstStyle/>
                    <a:p>
                      <a:pPr algn="ctr" fontAlgn="b"/>
                      <a:r>
                        <a:rPr lang="en-US" sz="1400" b="0" i="0" u="none" strike="noStrike">
                          <a:solidFill>
                            <a:srgbClr val="000000"/>
                          </a:solidFill>
                          <a:effectLst/>
                          <a:latin typeface="Calibri"/>
                        </a:rPr>
                        <a:t> E. coli (cfu/100mL)</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gridSpan="3">
                  <a:txBody>
                    <a:bodyPr/>
                    <a:lstStyle/>
                    <a:p>
                      <a:pPr algn="ctr" fontAlgn="b"/>
                      <a:r>
                        <a:rPr lang="en-US" sz="1400" b="0" i="0" u="none" strike="noStrike">
                          <a:solidFill>
                            <a:srgbClr val="000000"/>
                          </a:solidFill>
                          <a:effectLst/>
                          <a:latin typeface="Calibri"/>
                        </a:rPr>
                        <a:t> E. coli (cfu/100mL)</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379230">
                <a:tc>
                  <a:txBody>
                    <a:bodyPr/>
                    <a:lstStyle/>
                    <a:p>
                      <a:pPr algn="ctr" rtl="0" fontAlgn="b"/>
                      <a:r>
                        <a:rPr lang="en-US" sz="1400" b="0" i="0" u="none" strike="noStrike">
                          <a:solidFill>
                            <a:srgbClr val="000000"/>
                          </a:solidFill>
                          <a:effectLst/>
                          <a:latin typeface="Calibri"/>
                        </a:rPr>
                        <a:t>Sites</a:t>
                      </a: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7-Jun-11</a:t>
                      </a:r>
                    </a:p>
                  </a:txBody>
                  <a:tcPr marL="9525" marR="9525" marT="9525"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b"/>
                      <a:r>
                        <a:rPr lang="en-US" sz="1400" b="0" i="0" u="none" strike="noStrike">
                          <a:solidFill>
                            <a:srgbClr val="000000"/>
                          </a:solidFill>
                          <a:effectLst/>
                          <a:latin typeface="Calibri"/>
                        </a:rPr>
                        <a:t>9-Jun-11</a:t>
                      </a:r>
                    </a:p>
                  </a:txBody>
                  <a:tcPr marL="9525" marR="9525" marT="9525"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b"/>
                      <a:r>
                        <a:rPr lang="en-US" sz="1400" b="0" i="0" u="none" strike="noStrike">
                          <a:solidFill>
                            <a:srgbClr val="000000"/>
                          </a:solidFill>
                          <a:effectLst/>
                          <a:latin typeface="Calibri"/>
                        </a:rPr>
                        <a:t>21-Jun-11</a:t>
                      </a:r>
                    </a:p>
                  </a:txBody>
                  <a:tcPr marL="9525" marR="9525" marT="9525"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b"/>
                      <a:r>
                        <a:rPr lang="en-US" sz="1400" b="0" i="0" u="none" strike="noStrike">
                          <a:solidFill>
                            <a:srgbClr val="000000"/>
                          </a:solidFill>
                          <a:effectLst/>
                          <a:latin typeface="Calibri"/>
                        </a:rPr>
                        <a:t>23-Jun-11</a:t>
                      </a:r>
                    </a:p>
                  </a:txBody>
                  <a:tcPr marL="9525" marR="9525" marT="9525"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Sites</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14-Jun-11</a:t>
                      </a:r>
                    </a:p>
                  </a:txBody>
                  <a:tcPr marL="9525" marR="9525" marT="9525"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b"/>
                      <a:r>
                        <a:rPr lang="en-US" sz="1400" b="0" i="0" u="none" strike="noStrike">
                          <a:solidFill>
                            <a:srgbClr val="000000"/>
                          </a:solidFill>
                          <a:effectLst/>
                          <a:latin typeface="Calibri"/>
                        </a:rPr>
                        <a:t>19-Jun-11</a:t>
                      </a:r>
                    </a:p>
                  </a:txBody>
                  <a:tcPr marL="9525" marR="9525" marT="9525"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b"/>
                      <a:r>
                        <a:rPr lang="en-US" sz="1400" b="0" i="0" u="none" strike="noStrike">
                          <a:solidFill>
                            <a:srgbClr val="000000"/>
                          </a:solidFill>
                          <a:effectLst/>
                          <a:latin typeface="Calibri"/>
                        </a:rPr>
                        <a:t>26-Jun-11</a:t>
                      </a:r>
                    </a:p>
                  </a:txBody>
                  <a:tcPr marL="9525" marR="9525" marT="9525"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273145">
                <a:tc>
                  <a:txBody>
                    <a:bodyPr/>
                    <a:lstStyle/>
                    <a:p>
                      <a:pPr algn="ctr" rtl="0" fontAlgn="b"/>
                      <a:r>
                        <a:rPr lang="en-US" sz="1400" b="0" i="0" u="none" strike="noStrike">
                          <a:solidFill>
                            <a:srgbClr val="000000"/>
                          </a:solidFill>
                          <a:effectLst/>
                          <a:latin typeface="Calibri"/>
                        </a:rPr>
                        <a:t>1A</a:t>
                      </a: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7333</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en-US" sz="1400" b="0" i="0" u="none" strike="noStrike">
                          <a:solidFill>
                            <a:srgbClr val="000000"/>
                          </a:solidFill>
                          <a:effectLst/>
                          <a:latin typeface="Calibri"/>
                        </a:rPr>
                        <a:t>TTC</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1A</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1433</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en-US" sz="1400" b="0" i="0" u="none" strike="noStrike">
                          <a:solidFill>
                            <a:srgbClr val="000000"/>
                          </a:solidFill>
                          <a:effectLst/>
                          <a:latin typeface="Calibri"/>
                        </a:rPr>
                        <a:t>1167</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r>
              <a:tr h="260615">
                <a:tc>
                  <a:txBody>
                    <a:bodyPr/>
                    <a:lstStyle/>
                    <a:p>
                      <a:pPr algn="ctr" rtl="0" fontAlgn="b"/>
                      <a:r>
                        <a:rPr lang="en-US" sz="1400" b="0" i="0" u="none" strike="noStrike">
                          <a:solidFill>
                            <a:srgbClr val="000000"/>
                          </a:solidFill>
                          <a:effectLst/>
                          <a:latin typeface="Calibri"/>
                        </a:rPr>
                        <a:t>1B</a:t>
                      </a: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900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2000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1B</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1533</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1133</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533</a:t>
                      </a:r>
                    </a:p>
                  </a:txBody>
                  <a:tcPr marL="9525" marR="9525" marT="9525" marB="0" anchor="b">
                    <a:lnL>
                      <a:noFill/>
                    </a:lnL>
                    <a:lnR>
                      <a:noFill/>
                    </a:lnR>
                    <a:lnT>
                      <a:noFill/>
                    </a:lnT>
                    <a:lnB>
                      <a:noFill/>
                    </a:lnB>
                  </a:tcPr>
                </a:tc>
              </a:tr>
              <a:tr h="263122">
                <a:tc>
                  <a:txBody>
                    <a:bodyPr/>
                    <a:lstStyle/>
                    <a:p>
                      <a:pPr algn="ctr" rtl="0" fontAlgn="b"/>
                      <a:r>
                        <a:rPr lang="en-US" sz="1400" b="0" i="0" u="none" strike="noStrike">
                          <a:solidFill>
                            <a:srgbClr val="000000"/>
                          </a:solidFill>
                          <a:effectLst/>
                          <a:latin typeface="Calibri"/>
                        </a:rPr>
                        <a:t>2A</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633</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4133</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2850</a:t>
                      </a: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2A</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1100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933</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1500</a:t>
                      </a:r>
                    </a:p>
                  </a:txBody>
                  <a:tcPr marL="9525" marR="9525" marT="9525" marB="0" anchor="b">
                    <a:lnL>
                      <a:noFill/>
                    </a:lnL>
                    <a:lnR>
                      <a:noFill/>
                    </a:lnR>
                    <a:lnT>
                      <a:noFill/>
                    </a:lnT>
                    <a:lnB>
                      <a:noFill/>
                    </a:lnB>
                  </a:tcPr>
                </a:tc>
              </a:tr>
              <a:tr h="263122">
                <a:tc>
                  <a:txBody>
                    <a:bodyPr/>
                    <a:lstStyle/>
                    <a:p>
                      <a:pPr algn="ctr" rtl="0" fontAlgn="b"/>
                      <a:r>
                        <a:rPr lang="en-US" sz="1400" b="0" i="0" u="none" strike="noStrike">
                          <a:solidFill>
                            <a:srgbClr val="000000"/>
                          </a:solidFill>
                          <a:effectLst/>
                          <a:latin typeface="Calibri"/>
                        </a:rPr>
                        <a:t>2B</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1733</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2733</a:t>
                      </a: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2B</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1000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533</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1300</a:t>
                      </a:r>
                    </a:p>
                  </a:txBody>
                  <a:tcPr marL="9525" marR="9525" marT="9525" marB="0" anchor="b">
                    <a:lnL>
                      <a:noFill/>
                    </a:lnL>
                    <a:lnR>
                      <a:noFill/>
                    </a:lnR>
                    <a:lnT>
                      <a:noFill/>
                    </a:lnT>
                    <a:lnB>
                      <a:noFill/>
                    </a:lnB>
                  </a:tcPr>
                </a:tc>
              </a:tr>
              <a:tr h="263122">
                <a:tc>
                  <a:txBody>
                    <a:bodyPr/>
                    <a:lstStyle/>
                    <a:p>
                      <a:pPr algn="ctr" rtl="0" fontAlgn="b"/>
                      <a:r>
                        <a:rPr lang="en-US" sz="1400" b="0" i="0" u="none" strike="noStrike">
                          <a:solidFill>
                            <a:srgbClr val="000000"/>
                          </a:solidFill>
                          <a:effectLst/>
                          <a:latin typeface="Calibri"/>
                        </a:rPr>
                        <a:t>3A</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1267</a:t>
                      </a: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4900</a:t>
                      </a: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3A</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3500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1633</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733</a:t>
                      </a:r>
                    </a:p>
                  </a:txBody>
                  <a:tcPr marL="9525" marR="9525" marT="9525" marB="0" anchor="b">
                    <a:lnL>
                      <a:noFill/>
                    </a:lnL>
                    <a:lnR>
                      <a:noFill/>
                    </a:lnR>
                    <a:lnT>
                      <a:noFill/>
                    </a:lnT>
                    <a:lnB>
                      <a:noFill/>
                    </a:lnB>
                  </a:tcPr>
                </a:tc>
              </a:tr>
              <a:tr h="263122">
                <a:tc>
                  <a:txBody>
                    <a:bodyPr/>
                    <a:lstStyle/>
                    <a:p>
                      <a:pPr algn="ctr" rtl="0" fontAlgn="b"/>
                      <a:r>
                        <a:rPr lang="en-US" sz="1400" b="0" i="0" u="none" strike="noStrike">
                          <a:solidFill>
                            <a:srgbClr val="000000"/>
                          </a:solidFill>
                          <a:effectLst/>
                          <a:latin typeface="Calibri"/>
                        </a:rPr>
                        <a:t>3B</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400</a:t>
                      </a: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1200</a:t>
                      </a: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3B</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600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267</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67</a:t>
                      </a:r>
                    </a:p>
                  </a:txBody>
                  <a:tcPr marL="9525" marR="9525" marT="9525" marB="0" anchor="b">
                    <a:lnL>
                      <a:noFill/>
                    </a:lnL>
                    <a:lnR>
                      <a:noFill/>
                    </a:lnR>
                    <a:lnT>
                      <a:noFill/>
                    </a:lnT>
                    <a:lnB>
                      <a:noFill/>
                    </a:lnB>
                  </a:tcPr>
                </a:tc>
              </a:tr>
              <a:tr h="263122">
                <a:tc>
                  <a:txBody>
                    <a:bodyPr/>
                    <a:lstStyle/>
                    <a:p>
                      <a:pPr algn="ctr" rtl="0" fontAlgn="b"/>
                      <a:r>
                        <a:rPr lang="en-US" sz="1400" b="0" i="0" u="none" strike="noStrike">
                          <a:solidFill>
                            <a:srgbClr val="000000"/>
                          </a:solidFill>
                          <a:effectLst/>
                          <a:latin typeface="Calibri"/>
                        </a:rPr>
                        <a:t>4A</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933</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4200</a:t>
                      </a: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4A</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0</a:t>
                      </a:r>
                    </a:p>
                  </a:txBody>
                  <a:tcPr marL="9525" marR="9525" marT="9525" marB="0" anchor="b">
                    <a:lnL>
                      <a:noFill/>
                    </a:lnL>
                    <a:lnR>
                      <a:noFill/>
                    </a:lnR>
                    <a:lnT>
                      <a:noFill/>
                    </a:lnT>
                    <a:lnB>
                      <a:noFill/>
                    </a:lnB>
                  </a:tcPr>
                </a:tc>
              </a:tr>
              <a:tr h="263122">
                <a:tc>
                  <a:txBody>
                    <a:bodyPr/>
                    <a:lstStyle/>
                    <a:p>
                      <a:pPr algn="ctr" rtl="0" fontAlgn="b"/>
                      <a:r>
                        <a:rPr lang="en-US" sz="1400" b="0" i="0" u="none" strike="noStrike">
                          <a:solidFill>
                            <a:srgbClr val="000000"/>
                          </a:solidFill>
                          <a:effectLst/>
                          <a:latin typeface="Calibri"/>
                        </a:rPr>
                        <a:t>4B</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833</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4166</a:t>
                      </a: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4B</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0</a:t>
                      </a:r>
                    </a:p>
                  </a:txBody>
                  <a:tcPr marL="9525" marR="9525" marT="9525" marB="0" anchor="b">
                    <a:lnL>
                      <a:noFill/>
                    </a:lnL>
                    <a:lnR>
                      <a:noFill/>
                    </a:lnR>
                    <a:lnT>
                      <a:noFill/>
                    </a:lnT>
                    <a:lnB>
                      <a:noFill/>
                    </a:lnB>
                  </a:tcPr>
                </a:tc>
              </a:tr>
              <a:tr h="263122">
                <a:tc>
                  <a:txBody>
                    <a:bodyPr/>
                    <a:lstStyle/>
                    <a:p>
                      <a:pPr algn="ctr" rtl="0" fontAlgn="b"/>
                      <a:r>
                        <a:rPr lang="en-US" sz="1400" b="0" i="0" u="none" strike="noStrike">
                          <a:solidFill>
                            <a:srgbClr val="000000"/>
                          </a:solidFill>
                          <a:effectLst/>
                          <a:latin typeface="Calibri"/>
                        </a:rPr>
                        <a:t>5A</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967</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1500</a:t>
                      </a: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a:t>
                      </a: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5A</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1100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300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367</a:t>
                      </a:r>
                    </a:p>
                  </a:txBody>
                  <a:tcPr marL="9525" marR="9525" marT="9525" marB="0" anchor="b">
                    <a:lnL>
                      <a:noFill/>
                    </a:lnL>
                    <a:lnR>
                      <a:noFill/>
                    </a:lnR>
                    <a:lnT>
                      <a:noFill/>
                    </a:lnT>
                    <a:lnB>
                      <a:noFill/>
                    </a:lnB>
                  </a:tcPr>
                </a:tc>
              </a:tr>
              <a:tr h="263122">
                <a:tc>
                  <a:txBody>
                    <a:bodyPr/>
                    <a:lstStyle/>
                    <a:p>
                      <a:pPr algn="ctr" rtl="0" fontAlgn="b"/>
                      <a:r>
                        <a:rPr lang="en-US" sz="1400" b="0" i="0" u="none" strike="noStrike">
                          <a:solidFill>
                            <a:srgbClr val="000000"/>
                          </a:solidFill>
                          <a:effectLst/>
                          <a:latin typeface="Calibri"/>
                        </a:rPr>
                        <a:t>5B</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600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1133</a:t>
                      </a: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a:t>
                      </a: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5B</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1267</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300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533</a:t>
                      </a:r>
                    </a:p>
                  </a:txBody>
                  <a:tcPr marL="9525" marR="9525" marT="9525" marB="0" anchor="b">
                    <a:lnL>
                      <a:noFill/>
                    </a:lnL>
                    <a:lnR>
                      <a:noFill/>
                    </a:lnR>
                    <a:lnT>
                      <a:noFill/>
                    </a:lnT>
                    <a:lnB>
                      <a:noFill/>
                    </a:lnB>
                  </a:tcPr>
                </a:tc>
              </a:tr>
              <a:tr h="263122">
                <a:tc>
                  <a:txBody>
                    <a:bodyPr/>
                    <a:lstStyle/>
                    <a:p>
                      <a:pPr algn="ctr" rtl="0" fontAlgn="b"/>
                      <a:r>
                        <a:rPr lang="en-US" sz="1400" b="0" i="0" u="none" strike="noStrike">
                          <a:solidFill>
                            <a:srgbClr val="000000"/>
                          </a:solidFill>
                          <a:effectLst/>
                          <a:latin typeface="Calibri"/>
                        </a:rPr>
                        <a:t>6A</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1467</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1367</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a:noFill/>
                    </a:lnB>
                  </a:tcPr>
                </a:tc>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6A</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1467</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700</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700</a:t>
                      </a:r>
                    </a:p>
                  </a:txBody>
                  <a:tcPr marL="9525" marR="9525" marT="9525" marB="0" anchor="b">
                    <a:lnL>
                      <a:noFill/>
                    </a:lnL>
                    <a:lnR>
                      <a:noFill/>
                    </a:lnR>
                    <a:lnT>
                      <a:noFill/>
                    </a:lnT>
                    <a:lnB>
                      <a:noFill/>
                    </a:lnB>
                  </a:tcPr>
                </a:tc>
              </a:tr>
              <a:tr h="275652">
                <a:tc>
                  <a:txBody>
                    <a:bodyPr/>
                    <a:lstStyle/>
                    <a:p>
                      <a:pPr algn="ctr" rtl="0" fontAlgn="b"/>
                      <a:r>
                        <a:rPr lang="en-US" sz="1400" b="0" i="0" u="none" strike="noStrike">
                          <a:solidFill>
                            <a:srgbClr val="000000"/>
                          </a:solidFill>
                          <a:effectLst/>
                          <a:latin typeface="Calibri"/>
                        </a:rPr>
                        <a:t>6B</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rtl="0" fontAlgn="b"/>
                      <a:r>
                        <a:rPr lang="en-US" sz="1400" b="0" i="0" u="none" strike="noStrike">
                          <a:solidFill>
                            <a:srgbClr val="000000"/>
                          </a:solidFill>
                          <a:effectLst/>
                          <a:latin typeface="Calibri"/>
                        </a:rPr>
                        <a:t>0</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rtl="0" fontAlgn="b"/>
                      <a:r>
                        <a:rPr lang="en-US" sz="1400" b="0" i="0" u="none" strike="noStrike">
                          <a:solidFill>
                            <a:srgbClr val="000000"/>
                          </a:solidFill>
                          <a:effectLst/>
                          <a:latin typeface="Calibri"/>
                        </a:rPr>
                        <a:t>2933</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rtl="0" fontAlgn="b"/>
                      <a:r>
                        <a:rPr lang="en-US" sz="1400" b="0" i="0" u="none" strike="noStrike">
                          <a:solidFill>
                            <a:srgbClr val="000000"/>
                          </a:solidFill>
                          <a:effectLst/>
                          <a:latin typeface="Calibri"/>
                        </a:rPr>
                        <a:t>-</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ctr" rtl="0" fontAlgn="b"/>
                      <a:r>
                        <a:rPr lang="en-US" sz="1400" b="0" i="0" u="none" strike="noStrike" dirty="0">
                          <a:solidFill>
                            <a:srgbClr val="000000"/>
                          </a:solidFill>
                          <a:effectLst/>
                          <a:latin typeface="Calibri"/>
                        </a:rPr>
                        <a:t>6B</a:t>
                      </a:r>
                    </a:p>
                  </a:txBody>
                  <a:tcPr marL="9525" marR="9525" marT="9525" marB="0" anchor="b">
                    <a:lnL>
                      <a:noFill/>
                    </a:lnL>
                    <a:lnR>
                      <a:noFill/>
                    </a:lnR>
                    <a:lnT>
                      <a:noFill/>
                    </a:lnT>
                    <a:lnB>
                      <a:noFill/>
                    </a:lnB>
                  </a:tcPr>
                </a:tc>
                <a:tc>
                  <a:txBody>
                    <a:bodyPr/>
                    <a:lstStyle/>
                    <a:p>
                      <a:pPr algn="ctr" rtl="0" fontAlgn="b"/>
                      <a:r>
                        <a:rPr lang="en-US" sz="1400" b="0" i="0" u="none" strike="noStrike">
                          <a:solidFill>
                            <a:srgbClr val="000000"/>
                          </a:solidFill>
                          <a:effectLst/>
                          <a:latin typeface="Calibri"/>
                        </a:rPr>
                        <a:t>1000</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rtl="0" fontAlgn="b"/>
                      <a:r>
                        <a:rPr lang="en-US" sz="1400" b="0" i="0" u="none" strike="noStrike">
                          <a:solidFill>
                            <a:srgbClr val="000000"/>
                          </a:solidFill>
                          <a:effectLst/>
                          <a:latin typeface="Calibri"/>
                        </a:rPr>
                        <a:t>667</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rtl="0" fontAlgn="b"/>
                      <a:r>
                        <a:rPr lang="en-US" sz="1400" b="0" i="0" u="none" strike="noStrike">
                          <a:solidFill>
                            <a:srgbClr val="000000"/>
                          </a:solidFill>
                          <a:effectLst/>
                          <a:latin typeface="Calibri"/>
                        </a:rPr>
                        <a:t>267</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r>
              <a:tr h="373382">
                <a:tc>
                  <a:txBody>
                    <a:bodyPr/>
                    <a:lstStyle/>
                    <a:p>
                      <a:pPr algn="l" fontAlgn="b"/>
                      <a:endParaRPr lang="en-US" sz="1400" b="0" i="0" u="none" strike="noStrike">
                        <a:solidFill>
                          <a:srgbClr val="000000"/>
                        </a:solidFill>
                        <a:effectLst/>
                        <a:latin typeface="Arial"/>
                      </a:endParaRPr>
                    </a:p>
                  </a:txBody>
                  <a:tcPr marL="9525" marR="9525" marT="9525" marB="0" anchor="b">
                    <a:lnL>
                      <a:noFill/>
                    </a:lnL>
                    <a:lnR>
                      <a:noFill/>
                    </a:lnR>
                    <a:lnT>
                      <a:noFill/>
                    </a:lnT>
                    <a:lnB>
                      <a:noFill/>
                    </a:lnB>
                  </a:tcPr>
                </a:tc>
                <a:tc gridSpan="4">
                  <a:txBody>
                    <a:bodyPr/>
                    <a:lstStyle/>
                    <a:p>
                      <a:pPr algn="l" rtl="0" fontAlgn="b"/>
                      <a:r>
                        <a:rPr lang="en-US" sz="1400" b="0" i="1" u="none" strike="noStrike">
                          <a:solidFill>
                            <a:srgbClr val="000000"/>
                          </a:solidFill>
                          <a:effectLst/>
                          <a:latin typeface="Calibri"/>
                        </a:rPr>
                        <a:t>"-" = no sample taken</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gridSpan="3">
                  <a:txBody>
                    <a:bodyPr/>
                    <a:lstStyle/>
                    <a:p>
                      <a:pPr algn="l" rtl="0" fontAlgn="b"/>
                      <a:r>
                        <a:rPr lang="en-US" sz="1400" b="0" i="1" u="none" strike="noStrike" dirty="0">
                          <a:solidFill>
                            <a:srgbClr val="000000"/>
                          </a:solidFill>
                          <a:effectLst/>
                          <a:latin typeface="Calibri"/>
                        </a:rPr>
                        <a:t>"-" = no sample taken</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241404">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gridSpan="4">
                  <a:txBody>
                    <a:bodyPr/>
                    <a:lstStyle/>
                    <a:p>
                      <a:pPr algn="l" rtl="0" fontAlgn="b"/>
                      <a:r>
                        <a:rPr lang="en-US" sz="1400" b="0" i="1" u="none" strike="noStrike">
                          <a:solidFill>
                            <a:srgbClr val="000000"/>
                          </a:solidFill>
                          <a:effectLst/>
                          <a:latin typeface="Calibri"/>
                        </a:rPr>
                        <a:t>TTC = Too many to count</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gridSpan="3">
                  <a:txBody>
                    <a:bodyPr/>
                    <a:lstStyle/>
                    <a:p>
                      <a:pPr algn="l" rtl="0" fontAlgn="b"/>
                      <a:r>
                        <a:rPr lang="en-US" sz="1400" b="0" i="1" u="none" strike="noStrike" dirty="0">
                          <a:solidFill>
                            <a:srgbClr val="000000"/>
                          </a:solidFill>
                          <a:effectLst/>
                          <a:latin typeface="Calibri"/>
                        </a:rPr>
                        <a:t>TTC = Too many to count</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r>
              <a:tr h="241404">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gridSpan="4">
                  <a:txBody>
                    <a:bodyPr/>
                    <a:lstStyle/>
                    <a:p>
                      <a:pPr algn="l" rtl="0" fontAlgn="b"/>
                      <a:r>
                        <a:rPr lang="en-US" sz="1400" b="0" i="1" u="none" strike="noStrike">
                          <a:solidFill>
                            <a:srgbClr val="000000"/>
                          </a:solidFill>
                          <a:effectLst/>
                          <a:latin typeface="Calibri"/>
                        </a:rPr>
                        <a:t>Each result is an average of n=3</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9525" marR="9525" marT="9525" marB="0" anchor="b">
                    <a:lnL>
                      <a:noFill/>
                    </a:lnL>
                    <a:lnR>
                      <a:noFill/>
                    </a:lnR>
                    <a:lnT>
                      <a:noFill/>
                    </a:lnT>
                    <a:lnB>
                      <a:noFill/>
                    </a:lnB>
                  </a:tcPr>
                </a:tc>
                <a:tc gridSpan="3">
                  <a:txBody>
                    <a:bodyPr/>
                    <a:lstStyle/>
                    <a:p>
                      <a:pPr algn="l" rtl="0" fontAlgn="b"/>
                      <a:r>
                        <a:rPr lang="en-US" sz="1400" b="0" i="1" u="none" strike="noStrike" dirty="0">
                          <a:solidFill>
                            <a:srgbClr val="000000"/>
                          </a:solidFill>
                          <a:effectLst/>
                          <a:latin typeface="Calibri"/>
                        </a:rPr>
                        <a:t>Each result is an average of n=3</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336916088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Conclusion</a:t>
            </a:r>
            <a:br>
              <a:rPr lang="en-US" dirty="0" smtClean="0"/>
            </a:br>
            <a:r>
              <a:rPr lang="en-US" dirty="0" smtClean="0"/>
              <a:t>Marsh Creek</a:t>
            </a:r>
            <a:endParaRPr lang="en-US" dirty="0"/>
          </a:p>
        </p:txBody>
      </p:sp>
      <p:sp>
        <p:nvSpPr>
          <p:cNvPr id="3" name="Content Placeholder 2"/>
          <p:cNvSpPr>
            <a:spLocks noGrp="1"/>
          </p:cNvSpPr>
          <p:nvPr>
            <p:ph idx="1"/>
          </p:nvPr>
        </p:nvSpPr>
        <p:spPr/>
        <p:txBody>
          <a:bodyPr/>
          <a:lstStyle/>
          <a:p>
            <a:r>
              <a:rPr lang="en-US" dirty="0" smtClean="0"/>
              <a:t>Stream Health of Marsh Creek:</a:t>
            </a:r>
          </a:p>
          <a:p>
            <a:r>
              <a:rPr lang="en-US" dirty="0" smtClean="0"/>
              <a:t>High level of coliform bacteria after rain</a:t>
            </a:r>
          </a:p>
          <a:p>
            <a:r>
              <a:rPr lang="en-US" dirty="0" smtClean="0"/>
              <a:t>Urbanization increased runoff and nonpoint pollution</a:t>
            </a:r>
          </a:p>
          <a:p>
            <a:r>
              <a:rPr lang="en-US" dirty="0" smtClean="0"/>
              <a:t>Constant monitoring and testing </a:t>
            </a:r>
          </a:p>
          <a:p>
            <a:r>
              <a:rPr lang="en-US" dirty="0" smtClean="0"/>
              <a:t>Public awareness and education</a:t>
            </a:r>
          </a:p>
          <a:p>
            <a:endParaRPr lang="en-US" dirty="0" smtClean="0"/>
          </a:p>
          <a:p>
            <a:endParaRPr lang="en-US" dirty="0"/>
          </a:p>
        </p:txBody>
      </p:sp>
    </p:spTree>
    <p:extLst>
      <p:ext uri="{BB962C8B-B14F-4D97-AF65-F5344CB8AC3E}">
        <p14:creationId xmlns:p14="http://schemas.microsoft.com/office/powerpoint/2010/main" val="250239159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Conclusion</a:t>
            </a:r>
            <a:br>
              <a:rPr lang="en-US" dirty="0" smtClean="0"/>
            </a:br>
            <a:r>
              <a:rPr lang="en-US" dirty="0" smtClean="0"/>
              <a:t>Long Island Creek</a:t>
            </a:r>
            <a:endParaRPr lang="en-US" dirty="0"/>
          </a:p>
        </p:txBody>
      </p:sp>
      <p:sp>
        <p:nvSpPr>
          <p:cNvPr id="3" name="Content Placeholder 2"/>
          <p:cNvSpPr>
            <a:spLocks noGrp="1"/>
          </p:cNvSpPr>
          <p:nvPr>
            <p:ph idx="1"/>
          </p:nvPr>
        </p:nvSpPr>
        <p:spPr/>
        <p:txBody>
          <a:bodyPr/>
          <a:lstStyle/>
          <a:p>
            <a:r>
              <a:rPr lang="en-US" dirty="0"/>
              <a:t>Stream Health of Long Island </a:t>
            </a:r>
            <a:r>
              <a:rPr lang="en-US" dirty="0" smtClean="0"/>
              <a:t>Creek</a:t>
            </a:r>
          </a:p>
          <a:p>
            <a:r>
              <a:rPr lang="en-US" dirty="0" smtClean="0"/>
              <a:t>Increased level of coliform bacteria after rain</a:t>
            </a:r>
          </a:p>
          <a:p>
            <a:r>
              <a:rPr lang="en-US" dirty="0" smtClean="0"/>
              <a:t>Watershed located in mostly within </a:t>
            </a:r>
            <a:r>
              <a:rPr lang="en-US" dirty="0"/>
              <a:t>u</a:t>
            </a:r>
            <a:r>
              <a:rPr lang="en-US" dirty="0" smtClean="0"/>
              <a:t>rban area</a:t>
            </a:r>
          </a:p>
          <a:p>
            <a:r>
              <a:rPr lang="en-US" dirty="0" smtClean="0"/>
              <a:t>Decreased water quality from urbanization</a:t>
            </a:r>
          </a:p>
          <a:p>
            <a:r>
              <a:rPr lang="en-US" dirty="0" smtClean="0"/>
              <a:t>Increased monitoring and testing</a:t>
            </a:r>
          </a:p>
          <a:p>
            <a:r>
              <a:rPr lang="en-US" dirty="0" smtClean="0"/>
              <a:t>Public awareness and education</a:t>
            </a:r>
          </a:p>
          <a:p>
            <a:endParaRPr lang="en-US" dirty="0"/>
          </a:p>
          <a:p>
            <a:endParaRPr lang="en-US" dirty="0"/>
          </a:p>
        </p:txBody>
      </p:sp>
    </p:spTree>
    <p:extLst>
      <p:ext uri="{BB962C8B-B14F-4D97-AF65-F5344CB8AC3E}">
        <p14:creationId xmlns:p14="http://schemas.microsoft.com/office/powerpoint/2010/main" val="353902419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Conclusion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Future:</a:t>
            </a:r>
          </a:p>
          <a:p>
            <a:pPr lvl="1"/>
            <a:r>
              <a:rPr lang="en-US" dirty="0"/>
              <a:t>Additional Chemical testing results </a:t>
            </a:r>
            <a:r>
              <a:rPr lang="en-US" dirty="0" smtClean="0"/>
              <a:t>summary</a:t>
            </a:r>
          </a:p>
          <a:p>
            <a:pPr lvl="1"/>
            <a:r>
              <a:rPr lang="en-US" dirty="0" smtClean="0"/>
              <a:t>More </a:t>
            </a:r>
            <a:r>
              <a:rPr lang="en-US" dirty="0"/>
              <a:t>in-depth Bacterial testing results </a:t>
            </a:r>
            <a:r>
              <a:rPr lang="en-US" dirty="0" smtClean="0"/>
              <a:t>summary</a:t>
            </a:r>
          </a:p>
          <a:p>
            <a:pPr lvl="1"/>
            <a:r>
              <a:rPr lang="en-US" dirty="0" smtClean="0"/>
              <a:t>Fish </a:t>
            </a:r>
            <a:r>
              <a:rPr lang="en-US" dirty="0"/>
              <a:t>study </a:t>
            </a:r>
            <a:r>
              <a:rPr lang="en-US" dirty="0" smtClean="0"/>
              <a:t>for every site</a:t>
            </a:r>
          </a:p>
          <a:p>
            <a:pPr lvl="1"/>
            <a:r>
              <a:rPr lang="en-US" dirty="0" smtClean="0"/>
              <a:t>Soil </a:t>
            </a:r>
            <a:r>
              <a:rPr lang="en-US" dirty="0"/>
              <a:t>sample studies of the creek </a:t>
            </a:r>
            <a:r>
              <a:rPr lang="en-US" dirty="0" smtClean="0"/>
              <a:t>bed</a:t>
            </a:r>
          </a:p>
          <a:p>
            <a:pPr lvl="1"/>
            <a:r>
              <a:rPr lang="en-US" dirty="0" smtClean="0"/>
              <a:t>Better </a:t>
            </a:r>
            <a:r>
              <a:rPr lang="en-US" dirty="0"/>
              <a:t>velocity testing </a:t>
            </a:r>
            <a:r>
              <a:rPr lang="en-US" dirty="0" smtClean="0"/>
              <a:t>method</a:t>
            </a:r>
          </a:p>
          <a:p>
            <a:pPr lvl="1"/>
            <a:r>
              <a:rPr lang="en-US" dirty="0" smtClean="0"/>
              <a:t>Remote </a:t>
            </a:r>
            <a:r>
              <a:rPr lang="en-US" dirty="0"/>
              <a:t>sensing </a:t>
            </a:r>
            <a:r>
              <a:rPr lang="en-US" dirty="0" smtClean="0"/>
              <a:t>organization</a:t>
            </a:r>
          </a:p>
          <a:p>
            <a:pPr lvl="1"/>
            <a:r>
              <a:rPr lang="en-US" dirty="0" smtClean="0"/>
              <a:t>Studies </a:t>
            </a:r>
            <a:r>
              <a:rPr lang="en-US" dirty="0"/>
              <a:t>conducted year round for both </a:t>
            </a:r>
            <a:r>
              <a:rPr lang="en-US" dirty="0" smtClean="0"/>
              <a:t>creeks</a:t>
            </a:r>
          </a:p>
          <a:p>
            <a:pPr lvl="1"/>
            <a:r>
              <a:rPr lang="en-US" dirty="0" smtClean="0"/>
              <a:t>Initiate programs </a:t>
            </a:r>
            <a:r>
              <a:rPr lang="en-US" dirty="0"/>
              <a:t>to link us to other colleges, universities to begin a more unified study of state watersheds</a:t>
            </a:r>
            <a:br>
              <a:rPr lang="en-US" dirty="0"/>
            </a:br>
            <a:r>
              <a:rPr lang="en-US" dirty="0"/>
              <a:t/>
            </a:r>
            <a:br>
              <a:rPr lang="en-US" dirty="0"/>
            </a:br>
            <a:endParaRPr lang="en-US" dirty="0"/>
          </a:p>
        </p:txBody>
      </p:sp>
    </p:spTree>
    <p:extLst>
      <p:ext uri="{BB962C8B-B14F-4D97-AF65-F5344CB8AC3E}">
        <p14:creationId xmlns:p14="http://schemas.microsoft.com/office/powerpoint/2010/main" val="3428609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2 </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5800" y="1524000"/>
            <a:ext cx="8001000" cy="5191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6025638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Acknowledgements</a:t>
            </a:r>
            <a:endParaRPr lang="en-US" dirty="0"/>
          </a:p>
        </p:txBody>
      </p:sp>
      <p:sp>
        <p:nvSpPr>
          <p:cNvPr id="4" name="Text Placeholder 3"/>
          <p:cNvSpPr>
            <a:spLocks noGrp="1"/>
          </p:cNvSpPr>
          <p:nvPr>
            <p:ph type="body" idx="1"/>
          </p:nvPr>
        </p:nvSpPr>
        <p:spPr/>
        <p:txBody>
          <a:bodyPr/>
          <a:lstStyle/>
          <a:p>
            <a:endParaRPr lang="en-US"/>
          </a:p>
        </p:txBody>
      </p:sp>
      <p:sp>
        <p:nvSpPr>
          <p:cNvPr id="3" name="Content Placeholder 2"/>
          <p:cNvSpPr>
            <a:spLocks noGrp="1"/>
          </p:cNvSpPr>
          <p:nvPr>
            <p:ph sz="half" idx="2"/>
          </p:nvPr>
        </p:nvSpPr>
        <p:spPr/>
        <p:txBody>
          <a:bodyPr>
            <a:normAutofit/>
          </a:bodyPr>
          <a:lstStyle/>
          <a:p>
            <a:pPr lvl="1"/>
            <a:r>
              <a:rPr lang="en-US" sz="2800" dirty="0" smtClean="0"/>
              <a:t>Sharon Smith</a:t>
            </a:r>
          </a:p>
          <a:p>
            <a:pPr lvl="1"/>
            <a:r>
              <a:rPr lang="en-US" sz="2800" dirty="0" smtClean="0"/>
              <a:t>Jason </a:t>
            </a:r>
            <a:r>
              <a:rPr lang="en-US" sz="2800" dirty="0" err="1" smtClean="0"/>
              <a:t>Ulseth</a:t>
            </a:r>
            <a:endParaRPr lang="en-US" sz="2800" dirty="0" smtClean="0"/>
          </a:p>
          <a:p>
            <a:pPr lvl="1"/>
            <a:r>
              <a:rPr lang="en-US" sz="2800" dirty="0" smtClean="0"/>
              <a:t>Allyson Read</a:t>
            </a:r>
          </a:p>
          <a:p>
            <a:pPr lvl="1"/>
            <a:r>
              <a:rPr lang="en-US" sz="2800" dirty="0" smtClean="0"/>
              <a:t>Dr. Dick Farmer</a:t>
            </a:r>
          </a:p>
          <a:p>
            <a:pPr lvl="1"/>
            <a:r>
              <a:rPr lang="en-US" sz="2800" dirty="0" smtClean="0"/>
              <a:t>Patti </a:t>
            </a:r>
            <a:r>
              <a:rPr lang="en-US" sz="2800" dirty="0" err="1" smtClean="0"/>
              <a:t>Berkovitz</a:t>
            </a:r>
            <a:endParaRPr lang="en-US" sz="2800" dirty="0" smtClean="0"/>
          </a:p>
          <a:p>
            <a:pPr lvl="1"/>
            <a:r>
              <a:rPr lang="en-US" sz="2800" dirty="0" smtClean="0"/>
              <a:t>Dr. Bill Ensign</a:t>
            </a:r>
          </a:p>
          <a:p>
            <a:pPr lvl="1"/>
            <a:r>
              <a:rPr lang="en-US" sz="2800" dirty="0" smtClean="0"/>
              <a:t>Jack White</a:t>
            </a:r>
          </a:p>
        </p:txBody>
      </p:sp>
      <p:sp>
        <p:nvSpPr>
          <p:cNvPr id="5" name="Text Placeholder 4"/>
          <p:cNvSpPr>
            <a:spLocks noGrp="1"/>
          </p:cNvSpPr>
          <p:nvPr>
            <p:ph type="body" sz="quarter" idx="3"/>
          </p:nvPr>
        </p:nvSpPr>
        <p:spPr/>
        <p:txBody>
          <a:bodyPr/>
          <a:lstStyle/>
          <a:p>
            <a:endParaRPr lang="en-US"/>
          </a:p>
        </p:txBody>
      </p:sp>
      <p:sp>
        <p:nvSpPr>
          <p:cNvPr id="6" name="Content Placeholder 5"/>
          <p:cNvSpPr>
            <a:spLocks noGrp="1"/>
          </p:cNvSpPr>
          <p:nvPr>
            <p:ph sz="quarter" idx="4"/>
          </p:nvPr>
        </p:nvSpPr>
        <p:spPr/>
        <p:txBody>
          <a:bodyPr/>
          <a:lstStyle/>
          <a:p>
            <a:pPr lvl="1"/>
            <a:r>
              <a:rPr lang="en-US" sz="2800" dirty="0"/>
              <a:t>David Fountain</a:t>
            </a:r>
          </a:p>
          <a:p>
            <a:pPr lvl="1"/>
            <a:r>
              <a:rPr lang="en-US" sz="2800" dirty="0"/>
              <a:t>Angela Parker</a:t>
            </a:r>
          </a:p>
          <a:p>
            <a:pPr lvl="1"/>
            <a:r>
              <a:rPr lang="en-US" sz="2800" dirty="0"/>
              <a:t>Celia </a:t>
            </a:r>
            <a:r>
              <a:rPr lang="en-US" sz="2800" dirty="0" err="1"/>
              <a:t>Klardie</a:t>
            </a:r>
            <a:endParaRPr lang="en-US" sz="2800" dirty="0"/>
          </a:p>
          <a:p>
            <a:pPr lvl="1"/>
            <a:r>
              <a:rPr lang="en-US" sz="2800" dirty="0"/>
              <a:t>Michael Barnett</a:t>
            </a:r>
          </a:p>
          <a:p>
            <a:pPr lvl="1"/>
            <a:r>
              <a:rPr lang="en-US" sz="2800" dirty="0"/>
              <a:t>Fred </a:t>
            </a:r>
            <a:r>
              <a:rPr lang="en-US" sz="2800" dirty="0" err="1"/>
              <a:t>Merkle</a:t>
            </a:r>
            <a:endParaRPr lang="en-US" sz="2800" dirty="0"/>
          </a:p>
          <a:p>
            <a:pPr lvl="1"/>
            <a:r>
              <a:rPr lang="en-US" sz="2800" dirty="0"/>
              <a:t>Mary Lanning</a:t>
            </a:r>
          </a:p>
          <a:p>
            <a:pPr lvl="1"/>
            <a:r>
              <a:rPr lang="en-US" sz="2800" dirty="0"/>
              <a:t>Dr. Troy </a:t>
            </a:r>
            <a:r>
              <a:rPr lang="en-US" sz="2800" dirty="0" err="1"/>
              <a:t>Mutchler</a:t>
            </a:r>
            <a:endParaRPr lang="en-US" sz="2800" dirty="0"/>
          </a:p>
          <a:p>
            <a:pPr marL="0" indent="0">
              <a:buNone/>
            </a:pPr>
            <a:endParaRPr lang="en-US" dirty="0"/>
          </a:p>
        </p:txBody>
      </p:sp>
      <p:sp>
        <p:nvSpPr>
          <p:cNvPr id="7" name="TextBox 6"/>
          <p:cNvSpPr txBox="1"/>
          <p:nvPr/>
        </p:nvSpPr>
        <p:spPr>
          <a:xfrm>
            <a:off x="3505200" y="6074229"/>
            <a:ext cx="2133600" cy="584775"/>
          </a:xfrm>
          <a:prstGeom prst="rect">
            <a:avLst/>
          </a:prstGeom>
          <a:noFill/>
        </p:spPr>
        <p:txBody>
          <a:bodyPr wrap="square" rtlCol="0">
            <a:spAutoFit/>
          </a:bodyPr>
          <a:lstStyle/>
          <a:p>
            <a:r>
              <a:rPr lang="en-US" sz="3200" dirty="0" smtClean="0"/>
              <a:t>Questions?</a:t>
            </a:r>
            <a:endParaRPr lang="en-US" sz="3200" dirty="0"/>
          </a:p>
        </p:txBody>
      </p:sp>
    </p:spTree>
    <p:extLst>
      <p:ext uri="{BB962C8B-B14F-4D97-AF65-F5344CB8AC3E}">
        <p14:creationId xmlns:p14="http://schemas.microsoft.com/office/powerpoint/2010/main" val="31085332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Marsh Creek Site 2 (cont’d)</a:t>
            </a:r>
            <a:br>
              <a:rPr lang="en-US" dirty="0" smtClean="0"/>
            </a:br>
            <a:r>
              <a:rPr lang="en-US" dirty="0" smtClean="0"/>
              <a:t>Map</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00" y="1264227"/>
            <a:ext cx="7239000" cy="55937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Content Placeholder 7"/>
          <p:cNvSpPr>
            <a:spLocks noGrp="1"/>
          </p:cNvSpPr>
          <p:nvPr>
            <p:ph idx="1"/>
          </p:nvPr>
        </p:nvSpPr>
        <p:spPr/>
        <p:txBody>
          <a:bodyPr/>
          <a:lstStyle/>
          <a:p>
            <a:endParaRPr lang="en-US" dirty="0"/>
          </a:p>
        </p:txBody>
      </p:sp>
    </p:spTree>
    <p:extLst>
      <p:ext uri="{BB962C8B-B14F-4D97-AF65-F5344CB8AC3E}">
        <p14:creationId xmlns:p14="http://schemas.microsoft.com/office/powerpoint/2010/main" val="4272645084"/>
      </p:ext>
    </p:extLst>
  </p:cSld>
  <p:clrMapOvr>
    <a:masterClrMapping/>
  </p:clrMapOvr>
  <p:timing>
    <p:tnLst>
      <p:par>
        <p:cTn id="1" dur="indefinite" restart="never" nodeType="tmRoot"/>
      </p:par>
    </p:tnLst>
  </p:timing>
</p:sld>
</file>

<file path=ppt/theme/theme1.xml><?xml version="1.0" encoding="utf-8"?>
<a:theme xmlns:a="http://schemas.openxmlformats.org/drawingml/2006/main" name="TS101881344">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D310BA1-D636-4FA6-8511-A91491A648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TS101881344</Template>
  <TotalTime>710</TotalTime>
  <Words>1958</Words>
  <Application>Microsoft Office PowerPoint</Application>
  <PresentationFormat>On-screen Show (4:3)</PresentationFormat>
  <Paragraphs>808</Paragraphs>
  <Slides>80</Slides>
  <Notes>9</Notes>
  <HiddenSlides>0</HiddenSlides>
  <MMClips>0</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TS101881344</vt:lpstr>
      <vt:lpstr>Watershed Assessment of Long Island Creek and Marsh Creek Sandy Springs, GA</vt:lpstr>
      <vt:lpstr>Introduction</vt:lpstr>
      <vt:lpstr>Maps</vt:lpstr>
      <vt:lpstr>Maps</vt:lpstr>
      <vt:lpstr>Stakeholders</vt:lpstr>
      <vt:lpstr>Long Island Creek Site x</vt:lpstr>
      <vt:lpstr>Long Island Creek Site x</vt:lpstr>
      <vt:lpstr>Marsh Creek Site 2 </vt:lpstr>
      <vt:lpstr>Marsh Creek Site 2 (cont’d) Map</vt:lpstr>
      <vt:lpstr>Marsh Creek Site 2 (cont’d) Concerns</vt:lpstr>
      <vt:lpstr>Long Island Creek Site 2A</vt:lpstr>
      <vt:lpstr>Long Island Creek 2A (cont’d) Map</vt:lpstr>
      <vt:lpstr>Long Island Creek 2A (cont’d) Concerns</vt:lpstr>
      <vt:lpstr>Long Island Creek Site B</vt:lpstr>
      <vt:lpstr>Long Island Creek 2B (cont’d) Map</vt:lpstr>
      <vt:lpstr>Long Island Creek 2B (cont’d) Concerns</vt:lpstr>
      <vt:lpstr>Marsh Creek Site 3</vt:lpstr>
      <vt:lpstr>Marsh Creek Site 3</vt:lpstr>
      <vt:lpstr>Marsh Creek Site 3 concerns/observations</vt:lpstr>
      <vt:lpstr>Long Island Creek Site 3A &amp; 3B map</vt:lpstr>
      <vt:lpstr>Long Island Creek Site 3A</vt:lpstr>
      <vt:lpstr>Long Island Creek Site 3A concerns/observations</vt:lpstr>
      <vt:lpstr>Long Island Creek Site 3B</vt:lpstr>
      <vt:lpstr>Long Island Creek Site 3B concerns/observations</vt:lpstr>
      <vt:lpstr>Marsh Creek Site 4</vt:lpstr>
      <vt:lpstr>Marsh Creek Site 4</vt:lpstr>
      <vt:lpstr>Marsh Creek Site 4</vt:lpstr>
      <vt:lpstr>Marsh Creek Site 5</vt:lpstr>
      <vt:lpstr>Marsh Creek Site 5</vt:lpstr>
      <vt:lpstr>Marsh Creek Site 5</vt:lpstr>
      <vt:lpstr>Long Island Creek Site 5 A &amp; B</vt:lpstr>
      <vt:lpstr>Long Island Creek Site A</vt:lpstr>
      <vt:lpstr>Long Island Creek Site B</vt:lpstr>
      <vt:lpstr>Long Island Creek Sites</vt:lpstr>
      <vt:lpstr>Long Island Creek Site x</vt:lpstr>
      <vt:lpstr>Water Quality</vt:lpstr>
      <vt:lpstr>Water Methods</vt:lpstr>
      <vt:lpstr>Marsh Creek  Conductivity</vt:lpstr>
      <vt:lpstr>Marsh Creek  pH</vt:lpstr>
      <vt:lpstr>Marsh Creek  Dissolved Oxygen</vt:lpstr>
      <vt:lpstr>Marsh Creek  Water Temp vs. Dissolved Oxygen</vt:lpstr>
      <vt:lpstr>Marsh Creek  Nitrate-nitrogen/Phosphate</vt:lpstr>
      <vt:lpstr>Marsh Creek  E. coli &amp; Coliform</vt:lpstr>
      <vt:lpstr>Long Island Creek  Conductivity</vt:lpstr>
      <vt:lpstr>Long Island Creek  pH</vt:lpstr>
      <vt:lpstr>Long Island Creek  Dissolved Oxygen</vt:lpstr>
      <vt:lpstr>Long Island Creek  Water Temperature vs. Dissolved Oxygen</vt:lpstr>
      <vt:lpstr>Long Island Creek  Nitrates/Phosphates</vt:lpstr>
      <vt:lpstr>Long Island Creek E. coli and Coliform</vt:lpstr>
      <vt:lpstr>Urban Ecology</vt:lpstr>
      <vt:lpstr>Urban Ecology Methods</vt:lpstr>
      <vt:lpstr>Urban Ecology</vt:lpstr>
      <vt:lpstr>Long Island Creek Fish Inventory</vt:lpstr>
      <vt:lpstr>Index of Biotic Integrity</vt:lpstr>
      <vt:lpstr>Urban Ecology Chlorophyll</vt:lpstr>
      <vt:lpstr> Side By Side Comparison of the Two Streams’ Average Chlorophyll Concentration </vt:lpstr>
      <vt:lpstr>Land Use</vt:lpstr>
      <vt:lpstr>Remote Sensing</vt:lpstr>
      <vt:lpstr>Land Use</vt:lpstr>
      <vt:lpstr>Land Use</vt:lpstr>
      <vt:lpstr>Land Use</vt:lpstr>
      <vt:lpstr>Land Use</vt:lpstr>
      <vt:lpstr>Land Use</vt:lpstr>
      <vt:lpstr>Land Use</vt:lpstr>
      <vt:lpstr>Land Use</vt:lpstr>
      <vt:lpstr>Land Use</vt:lpstr>
      <vt:lpstr>Land Use</vt:lpstr>
      <vt:lpstr>Marsh Creek  Impervious Surfaces</vt:lpstr>
      <vt:lpstr>Long Island Creek  Impervious Surfaces</vt:lpstr>
      <vt:lpstr>Long Island Creek Comparison 2011 to 2012 Physical Parameters</vt:lpstr>
      <vt:lpstr>Long Island Creek Comparison 2011 to 2012 Physical Parameters</vt:lpstr>
      <vt:lpstr>Long Island Creek Comparison 2011 to 2012 Physical Parameters</vt:lpstr>
      <vt:lpstr>Long Island Creek Comparison 2011 to 2012 Chemical Parameters</vt:lpstr>
      <vt:lpstr>Long Island Creek Comparison 2011 to 2012 Chemical Parameters</vt:lpstr>
      <vt:lpstr>Long Island Creek Comparison 2011 to 2012 Chemical Parameters</vt:lpstr>
      <vt:lpstr>Long Island Creek Comparison 2011 to 2012 E.coli Results</vt:lpstr>
      <vt:lpstr>Conclusion Marsh Creek</vt:lpstr>
      <vt:lpstr>Conclusion Long Island Creek</vt:lpstr>
      <vt:lpstr>Conclusion</vt:lpstr>
      <vt:lpstr>Acknowledgements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NHP</dc:creator>
  <dc:description>2010 animated water waves powerpoint template from presentationpro.com</dc:description>
  <cp:lastModifiedBy>juser</cp:lastModifiedBy>
  <cp:revision>44</cp:revision>
  <dcterms:created xsi:type="dcterms:W3CDTF">2012-07-03T18:48:29Z</dcterms:created>
  <dcterms:modified xsi:type="dcterms:W3CDTF">2012-07-10T19:24:40Z</dcterms:modified>
  <cp:category>2010 nature</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TC018813449991</vt:lpwstr>
  </property>
</Properties>
</file>